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7.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 id="2147484499" r:id="rId10"/>
    <p:sldMasterId id="2147484597" r:id="rId11"/>
  </p:sldMasterIdLst>
  <p:notesMasterIdLst>
    <p:notesMasterId r:id="rId29"/>
  </p:notesMasterIdLst>
  <p:handoutMasterIdLst>
    <p:handoutMasterId r:id="rId30"/>
  </p:handoutMasterIdLst>
  <p:sldIdLst>
    <p:sldId id="1387" r:id="rId12"/>
    <p:sldId id="1493" r:id="rId13"/>
    <p:sldId id="1469" r:id="rId14"/>
    <p:sldId id="1450" r:id="rId15"/>
    <p:sldId id="1475" r:id="rId16"/>
    <p:sldId id="1476" r:id="rId17"/>
    <p:sldId id="1401" r:id="rId18"/>
    <p:sldId id="1513" r:id="rId19"/>
    <p:sldId id="1512" r:id="rId20"/>
    <p:sldId id="1515" r:id="rId21"/>
    <p:sldId id="1522" r:id="rId22"/>
    <p:sldId id="1523" r:id="rId23"/>
    <p:sldId id="1524" r:id="rId24"/>
    <p:sldId id="1521" r:id="rId25"/>
    <p:sldId id="1518" r:id="rId26"/>
    <p:sldId id="1520" r:id="rId27"/>
    <p:sldId id="1432"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2" autoAdjust="0"/>
    <p:restoredTop sz="95292" autoAdjust="0"/>
  </p:normalViewPr>
  <p:slideViewPr>
    <p:cSldViewPr snapToGrid="0">
      <p:cViewPr varScale="1">
        <p:scale>
          <a:sx n="87" d="100"/>
          <a:sy n="87" d="100"/>
        </p:scale>
        <p:origin x="30" y="72"/>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11/28/2016 8:00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11/28/2016 7:59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bb558973.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msdn.microsoft.com/en-us/library/dd787631.asp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11/28/2016 7:59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11/28/2016 7:59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With Team Foundation Build (</a:t>
            </a:r>
            <a:r>
              <a:rPr lang="en-US" sz="900" b="0" i="0" kern="1200" dirty="0" err="1">
                <a:solidFill>
                  <a:schemeClr val="tx1"/>
                </a:solidFill>
                <a:effectLst/>
                <a:latin typeface="Segoe UI Light" pitchFamily="34" charset="0"/>
                <a:ea typeface="+mn-ea"/>
                <a:cs typeface="+mn-cs"/>
              </a:rPr>
              <a:t>TFBuild</a:t>
            </a:r>
            <a:r>
              <a:rPr lang="en-US" sz="900" b="0" i="0" kern="1200" dirty="0">
                <a:solidFill>
                  <a:schemeClr val="tx1"/>
                </a:solidFill>
                <a:effectLst/>
                <a:latin typeface="Segoe UI Light" pitchFamily="34" charset="0"/>
                <a:ea typeface="+mn-ea"/>
                <a:cs typeface="+mn-cs"/>
              </a:rPr>
              <a:t>), you can create and manage build processes that automatically compile and test your applications, and perform other important functions. You can use your build system to support a strategy of </a:t>
            </a:r>
            <a:r>
              <a:rPr lang="en-US" sz="900" b="0" i="0" u="none" strike="noStrike" kern="1200" dirty="0">
                <a:solidFill>
                  <a:schemeClr val="tx1"/>
                </a:solidFill>
                <a:effectLst/>
                <a:latin typeface="Segoe UI Light" pitchFamily="34" charset="0"/>
                <a:ea typeface="+mn-ea"/>
                <a:cs typeface="+mn-cs"/>
                <a:hlinkClick r:id="rId3"/>
              </a:rPr>
              <a:t>continuous integration</a:t>
            </a:r>
            <a:r>
              <a:rPr lang="en-US" sz="900" b="0" i="0" kern="1200" dirty="0">
                <a:solidFill>
                  <a:schemeClr val="tx1"/>
                </a:solidFill>
                <a:effectLst/>
                <a:latin typeface="Segoe UI Light" pitchFamily="34" charset="0"/>
                <a:ea typeface="+mn-ea"/>
                <a:cs typeface="+mn-cs"/>
              </a:rPr>
              <a:t> or put even more rigorous quality checks in place </a:t>
            </a:r>
            <a:r>
              <a:rPr lang="en-US" sz="900" b="0" i="0" kern="1200" dirty="0" err="1">
                <a:solidFill>
                  <a:schemeClr val="tx1"/>
                </a:solidFill>
                <a:effectLst/>
                <a:latin typeface="Segoe UI Light" pitchFamily="34" charset="0"/>
                <a:ea typeface="+mn-ea"/>
                <a:cs typeface="+mn-cs"/>
              </a:rPr>
              <a:t>that</a:t>
            </a:r>
            <a:r>
              <a:rPr lang="en-US" sz="900" b="0" i="0" u="none" strike="noStrike" kern="1200" dirty="0" err="1">
                <a:solidFill>
                  <a:schemeClr val="tx1"/>
                </a:solidFill>
                <a:effectLst/>
                <a:latin typeface="Segoe UI Light" pitchFamily="34" charset="0"/>
                <a:ea typeface="+mn-ea"/>
                <a:cs typeface="+mn-cs"/>
                <a:hlinkClick r:id="rId4"/>
              </a:rPr>
              <a:t>prevent</a:t>
            </a:r>
            <a:r>
              <a:rPr lang="en-US" sz="900" b="0" i="0" u="none" strike="noStrike" kern="1200" dirty="0">
                <a:solidFill>
                  <a:schemeClr val="tx1"/>
                </a:solidFill>
                <a:effectLst/>
                <a:latin typeface="Segoe UI Light" pitchFamily="34" charset="0"/>
                <a:ea typeface="+mn-ea"/>
                <a:cs typeface="+mn-cs"/>
                <a:hlinkClick r:id="rId4"/>
              </a:rPr>
              <a:t> bad quality code from “breaking the build.”</a:t>
            </a:r>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http://msdn.microsoft.com/en-us/library/ms181709.aspx</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11/28/2016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896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https://msdn.microsoft.com/Library/vs/alm/Build/feature-overview</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 matter what tools you use. In whatever language you prefer. Team Foundation Build (</a:t>
            </a:r>
            <a:r>
              <a:rPr lang="en-US" sz="900" b="0" i="0" kern="1200" dirty="0" err="1">
                <a:solidFill>
                  <a:schemeClr val="tx1"/>
                </a:solidFill>
                <a:effectLst/>
                <a:latin typeface="Segoe UI Light" pitchFamily="34" charset="0"/>
                <a:ea typeface="+mn-ea"/>
                <a:cs typeface="+mn-cs"/>
              </a:rPr>
              <a:t>TFBuild</a:t>
            </a:r>
            <a:r>
              <a:rPr lang="en-US" sz="900" b="0" i="0" kern="1200" dirty="0">
                <a:solidFill>
                  <a:schemeClr val="tx1"/>
                </a:solidFill>
                <a:effectLst/>
                <a:latin typeface="Segoe UI Light" pitchFamily="34" charset="0"/>
                <a:ea typeface="+mn-ea"/>
                <a:cs typeface="+mn-cs"/>
              </a:rPr>
              <a:t>) 2015 builds your app, your way, for your platforms. Just open your web browser to tell us how you want it done.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Preview the next generation of Team Build</a:t>
            </a:r>
          </a:p>
          <a:p>
            <a:r>
              <a:rPr lang="en-US" sz="900" b="0" i="0" kern="1200" dirty="0">
                <a:solidFill>
                  <a:schemeClr val="tx1"/>
                </a:solidFill>
                <a:effectLst/>
                <a:latin typeface="Segoe UI Light" pitchFamily="34" charset="0"/>
                <a:ea typeface="+mn-ea"/>
                <a:cs typeface="+mn-cs"/>
              </a:rPr>
              <a:t>An early preview of the next generation of Team Build is included in this RC. What does this mean for your existing investments in Team Build? Moving forward from this release, the build automation features that shipped in TFS 2010, 2012, 2013 and Visual Studio Online based on the Windows Workflow engine will be referred to as XAML Builds. TFS 2015 and Visual Studio Online will continue to support the XAML Build templates and controllers. This means that when you upgrade your on-premises servers, everything will continue to work just as it does today. The two build systems run side by side and do not interfere with each other.</a:t>
            </a:r>
          </a:p>
          <a:p>
            <a:r>
              <a:rPr lang="en-US" sz="900" b="0" i="0" kern="1200" dirty="0">
                <a:solidFill>
                  <a:schemeClr val="tx1"/>
                </a:solidFill>
                <a:effectLst/>
                <a:latin typeface="Segoe UI Light" pitchFamily="34" charset="0"/>
                <a:ea typeface="+mn-ea"/>
                <a:cs typeface="+mn-cs"/>
              </a:rPr>
              <a:t>Here are some of the highlights of this new build system:</a:t>
            </a:r>
          </a:p>
          <a:p>
            <a:r>
              <a:rPr lang="en-US" sz="900" b="1" i="0" kern="1200" dirty="0">
                <a:solidFill>
                  <a:schemeClr val="tx1"/>
                </a:solidFill>
                <a:effectLst/>
                <a:latin typeface="Segoe UI Light" pitchFamily="34" charset="0"/>
                <a:ea typeface="+mn-ea"/>
                <a:cs typeface="+mn-cs"/>
              </a:rPr>
              <a:t>Easy customization</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There is no need to ramp up on a platform specific build DSL. You can simply pick from a selection of build steps and set a few properties. You will have the ability to create your own tasks or import tasks from the community. These tasks will be instantly available for your users.</a:t>
            </a:r>
          </a:p>
          <a:p>
            <a:r>
              <a:rPr lang="en-US" sz="900" b="0" i="0" kern="1200" dirty="0">
                <a:solidFill>
                  <a:schemeClr val="tx1"/>
                </a:solidFill>
                <a:effectLst/>
                <a:latin typeface="Segoe UI Light" pitchFamily="34" charset="0"/>
                <a:ea typeface="+mn-ea"/>
                <a:cs typeface="+mn-cs"/>
              </a:rPr>
              <a:t>Code review policies can be used to set a minimum number of reviewers for pull requests, or even require specific users to review changes made to specific portions of your codebase.</a:t>
            </a:r>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11/28/2016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934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11/28/2016 7:59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11/28/2016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11/28/2016 7:59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11/28/2016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11/28/2016 7:59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11/28/2016 7:59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11/28/2016 7:59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11/28/2016 7:59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11/28/2016 7:59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w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11/28/2016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11/28/2016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42269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84453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75217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882290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569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68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4840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5278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546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21424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71929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322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73552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159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98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15397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4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18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927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30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76871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03151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pPr/>
              <a:t>11/28/2016</a:t>
            </a:fld>
            <a:endParaRPr lang="en-US"/>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647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211163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95610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10536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83769105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35196635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7039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484856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75978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5616351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411092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172867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559519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390891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257170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998295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9645135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8960988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64246711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5288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60162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81335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2703"/>
          </a:xfrm>
          <a:prstGeom prst="rect">
            <a:avLst/>
          </a:prstGeom>
          <a:solidFill>
            <a:srgbClr val="68217A"/>
          </a:solidFill>
        </p:spPr>
      </p:pic>
      <p:sp>
        <p:nvSpPr>
          <p:cNvPr id="5" name="Text Placeholder 4"/>
          <p:cNvSpPr>
            <a:spLocks noGrp="1"/>
          </p:cNvSpPr>
          <p:nvPr>
            <p:ph type="body" sz="quarter" idx="10"/>
          </p:nvPr>
        </p:nvSpPr>
        <p:spPr>
          <a:xfrm>
            <a:off x="531279" y="2942983"/>
            <a:ext cx="5683720" cy="3238011"/>
          </a:xfrm>
        </p:spPr>
        <p:txBody>
          <a:bodyPr/>
          <a:lstStyle>
            <a:lvl1pPr marL="0" indent="0">
              <a:buNone/>
              <a:defRPr sz="6119">
                <a:solidFill>
                  <a:schemeClr val="bg1"/>
                </a:solidFill>
              </a:defRPr>
            </a:lvl1pPr>
            <a:lvl2pPr marL="4858" indent="0">
              <a:spcBef>
                <a:spcPts val="918"/>
              </a:spcBef>
              <a:buNone/>
              <a:defRPr sz="2856">
                <a:solidFill>
                  <a:schemeClr val="accent3"/>
                </a:solidFill>
                <a:latin typeface="+mj-lt"/>
              </a:defRPr>
            </a:lvl2pPr>
            <a:lvl3pPr marL="4858" indent="0">
              <a:buNone/>
              <a:defRPr/>
            </a:lvl3pPr>
            <a:lvl4pPr marL="4858" indent="0">
              <a:buNone/>
              <a:defRPr/>
            </a:lvl4pPr>
            <a:lvl5pPr marL="485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8553683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1" name="Rectangle 10"/>
          <p:cNvSpPr/>
          <p:nvPr userDrawn="1"/>
        </p:nvSpPr>
        <p:spPr bwMode="auto">
          <a:xfrm>
            <a:off x="3109"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0" y="0"/>
            <a:ext cx="10356738" cy="6994525"/>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1" y="0"/>
            <a:ext cx="8954953" cy="6994525"/>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457232" cy="699452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9" y="3657934"/>
            <a:ext cx="7464044" cy="1078377"/>
          </a:xfrm>
          <a:noFill/>
        </p:spPr>
        <p:txBody>
          <a:bodyPr tIns="146300" bIns="146300">
            <a:noAutofit/>
          </a:bodyPr>
          <a:lstStyle>
            <a:lvl1pPr marL="0" indent="0">
              <a:spcBef>
                <a:spcPts val="0"/>
              </a:spcBef>
              <a:buNone/>
              <a:defRPr sz="2447">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729916" y="6494799"/>
            <a:ext cx="1330273" cy="291453"/>
          </a:xfrm>
          <a:prstGeom prst="rect">
            <a:avLst/>
          </a:prstGeom>
        </p:spPr>
      </p:pic>
    </p:spTree>
    <p:extLst>
      <p:ext uri="{BB962C8B-B14F-4D97-AF65-F5344CB8AC3E}">
        <p14:creationId xmlns:p14="http://schemas.microsoft.com/office/powerpoint/2010/main" val="1698734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ivider Slide 1_Not Animate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8" name="Freeform 17"/>
          <p:cNvSpPr>
            <a:spLocks/>
          </p:cNvSpPr>
          <p:nvPr userDrawn="1"/>
        </p:nvSpPr>
        <p:spPr bwMode="auto">
          <a:xfrm>
            <a:off x="5539690" y="-1"/>
            <a:ext cx="6896785" cy="6994527"/>
          </a:xfrm>
          <a:custGeom>
            <a:avLst/>
            <a:gdLst>
              <a:gd name="connsiteX0" fmla="*/ 1457721 w 6761209"/>
              <a:gd name="connsiteY0" fmla="*/ 0 h 6858002"/>
              <a:gd name="connsiteX1" fmla="*/ 6761209 w 6761209"/>
              <a:gd name="connsiteY1" fmla="*/ 0 h 6858002"/>
              <a:gd name="connsiteX2" fmla="*/ 6761209 w 6761209"/>
              <a:gd name="connsiteY2" fmla="*/ 6858002 h 6858002"/>
              <a:gd name="connsiteX3" fmla="*/ 0 w 676120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761209" h="6858002">
                <a:moveTo>
                  <a:pt x="1457721" y="0"/>
                </a:moveTo>
                <a:lnTo>
                  <a:pt x="6761209" y="0"/>
                </a:lnTo>
                <a:lnTo>
                  <a:pt x="6761209" y="6858002"/>
                </a:lnTo>
                <a:lnTo>
                  <a:pt x="0" y="6858002"/>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6951911" y="2508469"/>
            <a:ext cx="4586170" cy="1952471"/>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6951911" y="4453276"/>
            <a:ext cx="458617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12" name="Rectangle 11"/>
          <p:cNvSpPr/>
          <p:nvPr userDrawn="1"/>
        </p:nvSpPr>
        <p:spPr bwMode="auto">
          <a:xfrm>
            <a:off x="0"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32777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67622" y="3"/>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826708" y="4453276"/>
            <a:ext cx="914340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826390" y="3497261"/>
            <a:ext cx="9143719" cy="946413"/>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28809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63476" y="-1"/>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userDrawn="1">
            <p:ph type="body" sz="quarter" idx="13"/>
          </p:nvPr>
        </p:nvSpPr>
        <p:spPr>
          <a:xfrm>
            <a:off x="2826708" y="4453276"/>
            <a:ext cx="914340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826390" y="3497261"/>
            <a:ext cx="9143719" cy="946413"/>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485550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1" y="3"/>
            <a:ext cx="4219475" cy="6994526"/>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74321" y="292084"/>
            <a:ext cx="3093892" cy="2222437"/>
          </a:xfrm>
          <a:prstGeom prst="rect">
            <a:avLst/>
          </a:prstGeom>
        </p:spPr>
        <p:txBody>
          <a:bodyPr>
            <a:spAutoFit/>
          </a:bodyPr>
          <a:lstStyle>
            <a:lvl1pPr algn="l">
              <a:defRPr sz="4896">
                <a:solidFill>
                  <a:schemeClr val="bg1"/>
                </a:solidFill>
              </a:defRPr>
            </a:lvl1pPr>
          </a:lstStyle>
          <a:p>
            <a:r>
              <a:rPr lang="en-US" dirty="0"/>
              <a:t>Click to edit Master title style</a:t>
            </a:r>
          </a:p>
        </p:txBody>
      </p:sp>
      <p:sp>
        <p:nvSpPr>
          <p:cNvPr id="3" name="Content Placeholder 2"/>
          <p:cNvSpPr>
            <a:spLocks noGrp="1"/>
          </p:cNvSpPr>
          <p:nvPr>
            <p:ph sz="quarter" idx="16"/>
          </p:nvPr>
        </p:nvSpPr>
        <p:spPr>
          <a:xfrm>
            <a:off x="4219475" y="757740"/>
            <a:ext cx="7941714" cy="5479045"/>
          </a:xfrm>
        </p:spPr>
        <p:txBody>
          <a:bodyPr/>
          <a:lstStyle>
            <a:lvl1pPr marL="0" indent="0">
              <a:spcBef>
                <a:spcPts val="1224"/>
              </a:spcBef>
              <a:buNone/>
              <a:defRPr sz="3263"/>
            </a:lvl1pPr>
            <a:lvl2pPr marL="0" indent="0">
              <a:spcBef>
                <a:spcPts val="1224"/>
              </a:spcBef>
              <a:buNone/>
              <a:defRPr sz="2039"/>
            </a:lvl2pPr>
            <a:lvl3pPr marL="571218" indent="0">
              <a:buNone/>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7292935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74321" y="292084"/>
            <a:ext cx="2679343" cy="866374"/>
          </a:xfrm>
          <a:prstGeom prst="rect">
            <a:avLst/>
          </a:prstGeom>
        </p:spPr>
        <p:txBody>
          <a:bodyPr wrap="square">
            <a:spAutoFit/>
          </a:bodyPr>
          <a:lstStyle>
            <a:lvl1pPr algn="l">
              <a:defRPr sz="2448" spc="0">
                <a:solidFill>
                  <a:schemeClr val="bg1"/>
                </a:solidFill>
              </a:defRPr>
            </a:lvl1pPr>
          </a:lstStyle>
          <a:p>
            <a:r>
              <a:rPr lang="en-US" dirty="0"/>
              <a:t>Click to edit Master title style</a:t>
            </a:r>
          </a:p>
        </p:txBody>
      </p:sp>
      <p:sp>
        <p:nvSpPr>
          <p:cNvPr id="13"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marL="0" indent="0">
              <a:spcBef>
                <a:spcPts val="1224"/>
              </a:spcBef>
              <a:defRPr lang="en-US" sz="2039" kern="1200" dirty="0" smtClean="0">
                <a:solidFill>
                  <a:schemeClr val="tx2"/>
                </a:solidFill>
                <a:latin typeface="+mn-lt"/>
                <a:ea typeface="ＭＳ Ｐゴシック" charset="0"/>
                <a:cs typeface="+mn-cs"/>
              </a:defRPr>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3431033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6" name="Rectangle 5"/>
          <p:cNvSpPr/>
          <p:nvPr userDrawn="1"/>
        </p:nvSpPr>
        <p:spPr>
          <a:xfrm>
            <a:off x="2" y="5826715"/>
            <a:ext cx="1943200" cy="638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36" tIns="46618" rIns="93236" bIns="46618" rtlCol="0" anchor="t" anchorCtr="0">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err="1">
              <a:ln>
                <a:solidFill>
                  <a:srgbClr val="FFFFFF">
                    <a:alpha val="0"/>
                  </a:srgbClr>
                </a:solidFill>
              </a:ln>
              <a:solidFill>
                <a:srgbClr val="FFFFFF"/>
              </a:solidFill>
              <a:effectLst/>
              <a:uLnTx/>
              <a:uFillTx/>
              <a:latin typeface="Segoe UI"/>
              <a:ea typeface="+mn-ea"/>
              <a:cs typeface="+mn-cs"/>
            </a:endParaRPr>
          </a:p>
        </p:txBody>
      </p:sp>
      <p:sp>
        <p:nvSpPr>
          <p:cNvPr id="25" name="Text Placeholder 5"/>
          <p:cNvSpPr>
            <a:spLocks noGrp="1"/>
          </p:cNvSpPr>
          <p:nvPr>
            <p:ph type="body" sz="quarter" idx="13"/>
          </p:nvPr>
        </p:nvSpPr>
        <p:spPr>
          <a:xfrm>
            <a:off x="97586" y="5919275"/>
            <a:ext cx="1729023" cy="453517"/>
          </a:xfrm>
          <a:prstGeom prst="rect">
            <a:avLst/>
          </a:prstGeom>
        </p:spPr>
        <p:txBody>
          <a:bodyPr lIns="91440" tIns="91440" rIns="91440" bIns="91440" anchor="ctr" anchorCtr="0"/>
          <a:lstStyle>
            <a:lvl1pPr marL="0" indent="0">
              <a:buNone/>
              <a:defRPr lang="en-US" sz="1632" kern="1200" spc="0" dirty="0">
                <a:ln w="3175">
                  <a:noFill/>
                </a:ln>
                <a:solidFill>
                  <a:srgbClr val="505050"/>
                </a:solidFill>
                <a:latin typeface="+mn-lt"/>
                <a:ea typeface="ＭＳ Ｐゴシック" charset="0"/>
                <a:cs typeface="Segoe UI" pitchFamily="34" charset="0"/>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74321" y="292084"/>
            <a:ext cx="2679343" cy="866374"/>
          </a:xfrm>
          <a:prstGeom prst="rect">
            <a:avLst/>
          </a:prstGeom>
        </p:spPr>
        <p:txBody>
          <a:bodyPr wrap="square">
            <a:spAutoFit/>
          </a:bodyPr>
          <a:lstStyle>
            <a:lvl1pPr algn="l">
              <a:defRPr sz="2448"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a:spcBef>
                <a:spcPts val="1224"/>
              </a:spcBef>
              <a:defRPr sz="2039"/>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316469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32785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031968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586005" cy="6994527"/>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p:cNvSpPr>
            <a:spLocks noGrp="1"/>
          </p:cNvSpPr>
          <p:nvPr>
            <p:ph type="title"/>
          </p:nvPr>
        </p:nvSpPr>
        <p:spPr>
          <a:xfrm>
            <a:off x="481595" y="1130744"/>
            <a:ext cx="4013672" cy="946413"/>
          </a:xfrm>
          <a:prstGeom prst="rect">
            <a:avLst/>
          </a:prstGeom>
        </p:spPr>
        <p:txBody>
          <a:bodyPr/>
          <a:lstStyle>
            <a:lvl1pPr algn="l">
              <a:defRPr sz="4896" spc="0">
                <a:solidFill>
                  <a:schemeClr val="bg1"/>
                </a:solidFill>
              </a:defRPr>
            </a:lvl1pPr>
          </a:lstStyle>
          <a:p>
            <a:r>
              <a:rPr lang="en-US" dirty="0"/>
              <a:t>Click to edit Master title style</a:t>
            </a:r>
          </a:p>
        </p:txBody>
      </p:sp>
      <p:sp>
        <p:nvSpPr>
          <p:cNvPr id="10"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accent1"/>
                </a:solidFill>
              </a:defRPr>
            </a:lvl1pPr>
            <a:lvl2pPr>
              <a:spcBef>
                <a:spcPts val="1224"/>
              </a:spcBef>
              <a:defRPr sz="1835"/>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21891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90186"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81597" y="1130744"/>
            <a:ext cx="4521855" cy="946413"/>
          </a:xfrm>
          <a:prstGeom prst="rect">
            <a:avLst/>
          </a:prstGeom>
        </p:spPr>
        <p:txBody>
          <a:bodyPr/>
          <a:lstStyle>
            <a:lvl1pPr algn="l">
              <a:defRPr sz="4896" spc="0">
                <a:solidFill>
                  <a:schemeClr val="tx2"/>
                </a:solidFill>
              </a:defRPr>
            </a:lvl1pPr>
          </a:lstStyle>
          <a:p>
            <a:r>
              <a:rPr lang="en-US" dirty="0"/>
              <a:t>Click to edit Master title style</a:t>
            </a:r>
          </a:p>
        </p:txBody>
      </p:sp>
      <p:sp>
        <p:nvSpPr>
          <p:cNvPr id="25"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bg1"/>
                </a:solidFill>
              </a:defRPr>
            </a:lvl1pPr>
            <a:lvl2pPr>
              <a:spcBef>
                <a:spcPts val="1224"/>
              </a:spcBef>
              <a:defRPr sz="1835">
                <a:solidFill>
                  <a:schemeClr val="bg1"/>
                </a:solidFill>
              </a:defRPr>
            </a:lvl2pPr>
            <a:lvl3pPr>
              <a:defRPr sz="1835">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282356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854865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05821018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82A7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91394" y="3237306"/>
            <a:ext cx="2427426" cy="519915"/>
          </a:xfrm>
          <a:prstGeom prst="rect">
            <a:avLst/>
          </a:prstGeom>
        </p:spPr>
      </p:pic>
    </p:spTree>
    <p:extLst>
      <p:ext uri="{BB962C8B-B14F-4D97-AF65-F5344CB8AC3E}">
        <p14:creationId xmlns:p14="http://schemas.microsoft.com/office/powerpoint/2010/main" val="325005198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9" y="1212851"/>
            <a:ext cx="11887200" cy="2443746"/>
          </a:xfrm>
          <a:prstGeom prst="rect">
            <a:avLst/>
          </a:prstGeom>
        </p:spPr>
        <p:txBody>
          <a:bodyPr/>
          <a:lstStyle>
            <a:lvl1pPr marL="290137" indent="-290137">
              <a:buClr>
                <a:schemeClr val="tx1"/>
              </a:buClr>
              <a:buSzPct val="90000"/>
              <a:buFont typeface="Arial" pitchFamily="34" charset="0"/>
              <a:buChar char="•"/>
              <a:defRPr sz="3595">
                <a:gradFill>
                  <a:gsLst>
                    <a:gs pos="1250">
                      <a:schemeClr val="tx1"/>
                    </a:gs>
                    <a:gs pos="100000">
                      <a:schemeClr val="tx1"/>
                    </a:gs>
                  </a:gsLst>
                  <a:lin ang="5400000" scaled="0"/>
                </a:gradFill>
                <a:latin typeface="+mj-lt"/>
                <a:ea typeface="Segoe UI" pitchFamily="34" charset="0"/>
                <a:cs typeface="Segoe UI" pitchFamily="34" charset="0"/>
              </a:defRPr>
            </a:lvl1pPr>
            <a:lvl2pPr marL="570762" indent="-280625">
              <a:buClr>
                <a:schemeClr val="tx1"/>
              </a:buClr>
              <a:buSzPct val="90000"/>
              <a:buFont typeface="Arial" pitchFamily="34" charset="0"/>
              <a:buChar char="•"/>
              <a:defRPr sz="3195">
                <a:gradFill>
                  <a:gsLst>
                    <a:gs pos="1250">
                      <a:schemeClr val="tx1"/>
                    </a:gs>
                    <a:gs pos="100000">
                      <a:schemeClr val="tx1"/>
                    </a:gs>
                  </a:gsLst>
                  <a:lin ang="5400000" scaled="0"/>
                </a:gradFill>
                <a:latin typeface="+mj-lt"/>
                <a:ea typeface="Segoe UI" pitchFamily="34" charset="0"/>
                <a:cs typeface="Segoe UI" pitchFamily="34" charset="0"/>
              </a:defRPr>
            </a:lvl2pPr>
            <a:lvl3pPr marL="860900" indent="-290137">
              <a:buClr>
                <a:schemeClr val="tx1"/>
              </a:buClr>
              <a:buSzPct val="90000"/>
              <a:buFont typeface="Arial" pitchFamily="34" charset="0"/>
              <a:buChar char="•"/>
              <a:defRPr sz="2797">
                <a:gradFill>
                  <a:gsLst>
                    <a:gs pos="1250">
                      <a:schemeClr val="tx1"/>
                    </a:gs>
                    <a:gs pos="100000">
                      <a:schemeClr val="tx1"/>
                    </a:gs>
                  </a:gsLst>
                  <a:lin ang="5400000" scaled="0"/>
                </a:gradFill>
                <a:latin typeface="+mj-lt"/>
                <a:ea typeface="Segoe UI" pitchFamily="34" charset="0"/>
                <a:cs typeface="Segoe UI" pitchFamily="34" charset="0"/>
              </a:defRPr>
            </a:lvl3pPr>
            <a:lvl4pPr marL="1089204" indent="-228306">
              <a:buClr>
                <a:schemeClr val="tx1"/>
              </a:buClr>
              <a:buSzPct val="90000"/>
              <a:buFont typeface="Arial" pitchFamily="34" charset="0"/>
              <a:buChar char="•"/>
              <a:defRPr sz="2397">
                <a:gradFill>
                  <a:gsLst>
                    <a:gs pos="1250">
                      <a:schemeClr val="tx1"/>
                    </a:gs>
                    <a:gs pos="100000">
                      <a:schemeClr val="tx1"/>
                    </a:gs>
                  </a:gsLst>
                  <a:lin ang="5400000" scaled="0"/>
                </a:gradFill>
                <a:latin typeface="+mj-lt"/>
                <a:ea typeface="Segoe UI" pitchFamily="34" charset="0"/>
                <a:cs typeface="Segoe UI" pitchFamily="34" charset="0"/>
              </a:defRPr>
            </a:lvl4pPr>
            <a:lvl5pPr marL="1317509" indent="-228306">
              <a:buClr>
                <a:schemeClr val="tx1"/>
              </a:buClr>
              <a:buSzPct val="90000"/>
              <a:buFont typeface="Arial" pitchFamily="34" charset="0"/>
              <a:buChar char="•"/>
              <a:defRPr sz="1998">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363077"/>
            <a:ext cx="12436476" cy="631449"/>
          </a:xfrm>
          <a:prstGeom prst="rect">
            <a:avLst/>
          </a:prstGeom>
          <a:solidFill>
            <a:srgbClr val="FFFF99"/>
          </a:solidFill>
        </p:spPr>
        <p:txBody>
          <a:bodyPr lIns="155457" tIns="77729" rIns="155457" bIns="77729" anchor="b" anchorCtr="0">
            <a:noAutofit/>
          </a:bodyPr>
          <a:lstStyle>
            <a:lvl1pPr algn="r">
              <a:buFont typeface="Arial" pitchFamily="34" charset="0"/>
              <a:buNone/>
              <a:defRPr sz="265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907607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theme" Target="../theme/theme6.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9" Type="http://schemas.openxmlformats.org/officeDocument/2006/relationships/slideLayout" Target="../slideLayouts/slideLayout231.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42" Type="http://schemas.openxmlformats.org/officeDocument/2006/relationships/slideLayout" Target="../slideLayouts/slideLayout234.xml"/><Relationship Id="rId47" Type="http://schemas.openxmlformats.org/officeDocument/2006/relationships/theme" Target="../theme/theme7.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slideLayout" Target="../slideLayouts/slideLayout230.xml"/><Relationship Id="rId46" Type="http://schemas.openxmlformats.org/officeDocument/2006/relationships/slideLayout" Target="../slideLayouts/slideLayout238.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41" Type="http://schemas.openxmlformats.org/officeDocument/2006/relationships/slideLayout" Target="../slideLayouts/slideLayout233.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40" Type="http://schemas.openxmlformats.org/officeDocument/2006/relationships/slideLayout" Target="../slideLayouts/slideLayout232.xml"/><Relationship Id="rId45" Type="http://schemas.openxmlformats.org/officeDocument/2006/relationships/slideLayout" Target="../slideLayouts/slideLayout237.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4" Type="http://schemas.openxmlformats.org/officeDocument/2006/relationships/slideLayout" Target="../slideLayouts/slideLayout236.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 Id="rId43" Type="http://schemas.openxmlformats.org/officeDocument/2006/relationships/slideLayout" Target="../slideLayouts/slideLayout2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theme" Target="../theme/theme8.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80" r:id="rId26"/>
    <p:sldLayoutId id="2147484481" r:id="rId27"/>
    <p:sldLayoutId id="2147484482" r:id="rId28"/>
    <p:sldLayoutId id="2147484483" r:id="rId29"/>
    <p:sldLayoutId id="2147484484" r:id="rId30"/>
    <p:sldLayoutId id="2147484485" r:id="rId31"/>
    <p:sldLayoutId id="2147484486" r:id="rId32"/>
    <p:sldLayoutId id="2147484487" r:id="rId33"/>
    <p:sldLayoutId id="2147484488" r:id="rId34"/>
    <p:sldLayoutId id="2147484489" r:id="rId35"/>
    <p:sldLayoutId id="2147484490" r:id="rId36"/>
    <p:sldLayoutId id="2147484491" r:id="rId37"/>
    <p:sldLayoutId id="2147484492" r:id="rId38"/>
    <p:sldLayoutId id="2147484493" r:id="rId39"/>
    <p:sldLayoutId id="2147484494" r:id="rId40"/>
    <p:sldLayoutId id="2147484495" r:id="rId41"/>
    <p:sldLayoutId id="2147484496" r:id="rId42"/>
    <p:sldLayoutId id="2147484497" r:id="rId43"/>
    <p:sldLayoutId id="2147484498" r:id="rId4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846572"/>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 id="2147484519" r:id="rId20"/>
    <p:sldLayoutId id="2147484520" r:id="rId21"/>
    <p:sldLayoutId id="2147484521" r:id="rId22"/>
    <p:sldLayoutId id="2147484522" r:id="rId23"/>
    <p:sldLayoutId id="2147484523" r:id="rId24"/>
    <p:sldLayoutId id="2147484524" r:id="rId25"/>
    <p:sldLayoutId id="2147484525" r:id="rId26"/>
    <p:sldLayoutId id="2147484527" r:id="rId27"/>
    <p:sldLayoutId id="2147484528" r:id="rId28"/>
    <p:sldLayoutId id="2147484529" r:id="rId29"/>
    <p:sldLayoutId id="2147484530" r:id="rId30"/>
    <p:sldLayoutId id="2147484531" r:id="rId31"/>
    <p:sldLayoutId id="2147484532" r:id="rId32"/>
    <p:sldLayoutId id="2147484533" r:id="rId33"/>
    <p:sldLayoutId id="2147484534" r:id="rId34"/>
    <p:sldLayoutId id="2147484535" r:id="rId35"/>
    <p:sldLayoutId id="2147484536" r:id="rId36"/>
    <p:sldLayoutId id="2147484537" r:id="rId37"/>
    <p:sldLayoutId id="2147484538" r:id="rId38"/>
    <p:sldLayoutId id="2147484539" r:id="rId39"/>
    <p:sldLayoutId id="2147484540" r:id="rId40"/>
    <p:sldLayoutId id="2147484541" r:id="rId41"/>
    <p:sldLayoutId id="2147484542" r:id="rId42"/>
    <p:sldLayoutId id="2147484543" r:id="rId43"/>
    <p:sldLayoutId id="2147484545" r:id="rId44"/>
    <p:sldLayoutId id="2147484546" r:id="rId45"/>
    <p:sldLayoutId id="2147484547" r:id="rId46"/>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9" y="1212853"/>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7903987"/>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Lst>
  <p:transition>
    <p:fade/>
  </p:transition>
  <p:hf hdr="0" dt="0"/>
  <p:txStyles>
    <p:titleStyle>
      <a:lvl1pPr algn="l" defTabSz="931404" rtl="0" eaLnBrk="0" fontAlgn="base" hangingPunct="0">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2pPr>
      <a:lvl3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3pPr>
      <a:lvl4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4pPr>
      <a:lvl5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5pPr>
      <a:lvl6pPr marL="45697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6pPr>
      <a:lvl7pPr marL="91395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7pPr>
      <a:lvl8pPr marL="137092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8pPr>
      <a:lvl9pPr marL="182790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9pPr>
    </p:titleStyle>
    <p:bodyStyle>
      <a:lvl1pPr marL="0" indent="0" algn="l" defTabSz="931404" rtl="0" eaLnBrk="0" fontAlgn="base" hangingPunct="0">
        <a:lnSpc>
          <a:spcPct val="90000"/>
        </a:lnSpc>
        <a:spcBef>
          <a:spcPct val="20000"/>
        </a:spcBef>
        <a:spcAft>
          <a:spcPct val="0"/>
        </a:spcAft>
        <a:buSzPct val="90000"/>
        <a:buFont typeface="Arial" charset="0"/>
        <a:buNone/>
        <a:defRPr sz="3998" kern="1200">
          <a:solidFill>
            <a:schemeClr val="tx2"/>
          </a:solidFill>
          <a:latin typeface="+mj-lt"/>
          <a:ea typeface="ＭＳ Ｐゴシック" charset="0"/>
          <a:cs typeface="ＭＳ Ｐゴシック" charset="0"/>
        </a:defRPr>
      </a:lvl1pPr>
      <a:lvl2pPr marL="0" indent="0" algn="l" defTabSz="931404" rtl="0" eaLnBrk="0" fontAlgn="base" hangingPunct="0">
        <a:lnSpc>
          <a:spcPct val="90000"/>
        </a:lnSpc>
        <a:spcBef>
          <a:spcPct val="20000"/>
        </a:spcBef>
        <a:spcAft>
          <a:spcPct val="0"/>
        </a:spcAft>
        <a:buSzPct val="90000"/>
        <a:buFont typeface="Arial" charset="0"/>
        <a:buNone/>
        <a:defRPr sz="2399" kern="1200">
          <a:solidFill>
            <a:schemeClr val="tx2"/>
          </a:solidFill>
          <a:latin typeface="+mn-lt"/>
          <a:ea typeface="ＭＳ Ｐゴシック" charset="0"/>
          <a:cs typeface="+mn-cs"/>
        </a:defRPr>
      </a:lvl2pPr>
      <a:lvl3pPr marL="799707" indent="-228488" algn="l" defTabSz="931404"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194"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681"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9.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9.xml"/><Relationship Id="rId5" Type="http://schemas.openxmlformats.org/officeDocument/2006/relationships/image" Target="../media/image60.emf"/><Relationship Id="rId4" Type="http://schemas.openxmlformats.org/officeDocument/2006/relationships/image" Target="../media/image59.emf"/></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9.xml"/></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9.xml"/></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17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17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emf"/></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01033"/>
            <a:ext cx="9143936" cy="1828786"/>
          </a:xfrm>
        </p:spPr>
        <p:txBody>
          <a:bodyPr/>
          <a:lstStyle/>
          <a:p>
            <a:r>
              <a:rPr lang="en-US" dirty="0"/>
              <a:t>10 steps to DevOps</a:t>
            </a:r>
            <a:br>
              <a:rPr lang="en-US" dirty="0"/>
            </a:br>
            <a:r>
              <a:rPr lang="en-US" dirty="0"/>
              <a:t>Part 7: Release management</a:t>
            </a:r>
            <a:br>
              <a:rPr lang="en-US" dirty="0"/>
            </a:br>
            <a:br>
              <a:rPr lang="en-US" dirty="0"/>
            </a:br>
            <a:br>
              <a:rPr lang="en-US" dirty="0"/>
            </a:br>
            <a:endParaRPr lang="en-US" dirty="0"/>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james.tramel@microsoft.com</a:t>
            </a:r>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 / Continuous Test</a:t>
            </a:r>
          </a:p>
          <a:p>
            <a:r>
              <a:rPr lang="en-US" sz="3200" dirty="0"/>
              <a:t>Continuous deployment / integration</a:t>
            </a:r>
          </a:p>
          <a:p>
            <a:r>
              <a:rPr lang="en-US" sz="3200" dirty="0"/>
              <a:t>Infrastructure as code</a:t>
            </a:r>
          </a:p>
          <a:p>
            <a:r>
              <a:rPr lang="en-US" sz="3200" dirty="0"/>
              <a:t>Integrated testing / technical debt management</a:t>
            </a:r>
          </a:p>
          <a:p>
            <a:r>
              <a:rPr lang="en-US" sz="3200" dirty="0"/>
              <a:t>Continuous configuration / package management</a:t>
            </a:r>
          </a:p>
          <a:p>
            <a:r>
              <a:rPr lang="en-US" sz="3200" dirty="0"/>
              <a:t>Release management</a:t>
            </a:r>
          </a:p>
          <a:p>
            <a:r>
              <a:rPr lang="en-US" sz="3200" dirty="0"/>
              <a:t>Dev / test environments</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84588" y="-1"/>
            <a:ext cx="6951005" cy="6994525"/>
          </a:xfrm>
          <a:prstGeom prst="rect">
            <a:avLst/>
          </a:prstGeom>
        </p:spPr>
      </p:pic>
      <p:sp>
        <p:nvSpPr>
          <p:cNvPr id="23" name="Freeform 20"/>
          <p:cNvSpPr/>
          <p:nvPr/>
        </p:nvSpPr>
        <p:spPr bwMode="auto">
          <a:xfrm rot="10800000">
            <a:off x="882" y="0"/>
            <a:ext cx="6655396"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dirty="0">
              <a:solidFill>
                <a:srgbClr val="FFFFFF"/>
              </a:solidFill>
              <a:latin typeface="Segoe UI Light"/>
              <a:ea typeface="Segoe UI" pitchFamily="34" charset="0"/>
              <a:cs typeface="Segoe UI" pitchFamily="34" charset="0"/>
            </a:endParaRPr>
          </a:p>
        </p:txBody>
      </p:sp>
      <p:sp>
        <p:nvSpPr>
          <p:cNvPr id="26" name="Title 3"/>
          <p:cNvSpPr txBox="1">
            <a:spLocks/>
          </p:cNvSpPr>
          <p:nvPr/>
        </p:nvSpPr>
        <p:spPr>
          <a:xfrm>
            <a:off x="275164" y="292082"/>
            <a:ext cx="10295224"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r>
              <a:rPr lang="en-US" sz="4896" spc="-102" dirty="0">
                <a:solidFill>
                  <a:srgbClr val="682A7A"/>
                </a:solidFill>
                <a:latin typeface="Segoe UI Light"/>
              </a:rPr>
              <a:t>Implement enterprise</a:t>
            </a:r>
          </a:p>
          <a:p>
            <a:pPr defTabSz="931404"/>
            <a:r>
              <a:rPr lang="en-US" sz="4896" spc="-102" dirty="0">
                <a:solidFill>
                  <a:srgbClr val="682A7A"/>
                </a:solidFill>
                <a:latin typeface="Segoe UI Light"/>
              </a:rPr>
              <a:t>DevOps practices</a:t>
            </a:r>
          </a:p>
        </p:txBody>
      </p:sp>
      <p:sp>
        <p:nvSpPr>
          <p:cNvPr id="7" name="Text Placeholder 4"/>
          <p:cNvSpPr txBox="1">
            <a:spLocks/>
          </p:cNvSpPr>
          <p:nvPr/>
        </p:nvSpPr>
        <p:spPr>
          <a:xfrm>
            <a:off x="275164" y="1853063"/>
            <a:ext cx="5595619" cy="2476788"/>
          </a:xfrm>
          <a:prstGeom prst="rect">
            <a:avLst/>
          </a:prstGeom>
        </p:spPr>
        <p:txBody>
          <a:bodyPr vert="horz" wrap="square" lIns="149217" tIns="93260" rIns="149217" bIns="9326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69189">
              <a:lnSpc>
                <a:spcPct val="100000"/>
              </a:lnSpc>
              <a:spcBef>
                <a:spcPts val="0"/>
              </a:spcBef>
              <a:buClr>
                <a:srgbClr val="FFFFFF"/>
              </a:buClr>
              <a:buSzTx/>
              <a:defRPr/>
            </a:pPr>
            <a:r>
              <a:rPr lang="it-IT" sz="2856" dirty="0">
                <a:solidFill>
                  <a:srgbClr val="682A7A"/>
                </a:solidFill>
                <a:latin typeface="Segoe UI Light"/>
              </a:rPr>
              <a:t>Deliver better apps, faster</a:t>
            </a:r>
          </a:p>
          <a:p>
            <a:pPr defTabSz="949816">
              <a:lnSpc>
                <a:spcPct val="100000"/>
              </a:lnSpc>
              <a:buClr>
                <a:srgbClr val="000000"/>
              </a:buClr>
              <a:buSzTx/>
              <a:defRPr/>
            </a:pPr>
            <a:r>
              <a:rPr lang="en-US" sz="1836" dirty="0">
                <a:solidFill>
                  <a:srgbClr val="000000"/>
                </a:solidFill>
                <a:latin typeface="Segoe UI Light"/>
              </a:rPr>
              <a:t>The Release Management capabilities in VSTS and TFS make it easier to automate deployment and testing of your applications in multiple environments. Teams can </a:t>
            </a:r>
            <a:r>
              <a:rPr lang="en-US" sz="1836" spc="20" dirty="0">
                <a:solidFill>
                  <a:srgbClr val="000000"/>
                </a:solidFill>
                <a:latin typeface="Segoe UI Light"/>
              </a:rPr>
              <a:t>author release definitions and automate deployment</a:t>
            </a:r>
            <a:r>
              <a:rPr lang="en-US" sz="1836" dirty="0">
                <a:solidFill>
                  <a:srgbClr val="000000"/>
                </a:solidFill>
                <a:latin typeface="Segoe UI Light"/>
              </a:rPr>
              <a:t> </a:t>
            </a:r>
            <a:r>
              <a:rPr lang="en-US" sz="1836" spc="-20" dirty="0">
                <a:solidFill>
                  <a:srgbClr val="000000"/>
                </a:solidFill>
                <a:latin typeface="Segoe UI Light"/>
              </a:rPr>
              <a:t>in repeatable, reliable ways while tracking simultaneous</a:t>
            </a:r>
            <a:r>
              <a:rPr lang="en-US" sz="1836" dirty="0">
                <a:solidFill>
                  <a:srgbClr val="000000"/>
                </a:solidFill>
                <a:latin typeface="Segoe UI Light"/>
              </a:rPr>
              <a:t> in-flight releases all the way to production.</a:t>
            </a:r>
          </a:p>
        </p:txBody>
      </p:sp>
    </p:spTree>
    <p:extLst>
      <p:ext uri="{BB962C8B-B14F-4D97-AF65-F5344CB8AC3E}">
        <p14:creationId xmlns:p14="http://schemas.microsoft.com/office/powerpoint/2010/main" val="2655647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bwMode="auto">
          <a:xfrm rot="5400000" flipH="1">
            <a:off x="9702812" y="4311794"/>
            <a:ext cx="520315" cy="448547"/>
          </a:xfrm>
          <a:prstGeom prst="triangle">
            <a:avLst/>
          </a:prstGeom>
          <a:solidFill>
            <a:srgbClr val="404040">
              <a:lumMod val="20000"/>
              <a:lumOff val="80000"/>
            </a:srgbClr>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p:cNvSpPr/>
          <p:nvPr/>
        </p:nvSpPr>
        <p:spPr bwMode="auto">
          <a:xfrm flipV="1">
            <a:off x="2170280" y="4492315"/>
            <a:ext cx="7600350" cy="73433"/>
          </a:xfrm>
          <a:prstGeom prst="rect">
            <a:avLst/>
          </a:prstGeom>
          <a:solidFill>
            <a:srgbClr val="40404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flipV="1">
            <a:off x="9009571" y="4490340"/>
            <a:ext cx="777169" cy="86720"/>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bwMode="auto">
          <a:xfrm flipV="1">
            <a:off x="7517838" y="4490342"/>
            <a:ext cx="1142007"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flipV="1">
            <a:off x="5756253" y="4490342"/>
            <a:ext cx="1394587"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flipV="1">
            <a:off x="4046481" y="4490342"/>
            <a:ext cx="1368681" cy="86718"/>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886" y="2228688"/>
            <a:ext cx="4538558" cy="4538558"/>
          </a:xfrm>
          <a:prstGeom prst="rect">
            <a:avLst/>
          </a:prstGeom>
        </p:spPr>
      </p:pic>
      <p:sp>
        <p:nvSpPr>
          <p:cNvPr id="9" name="Freeform 11"/>
          <p:cNvSpPr>
            <a:spLocks/>
          </p:cNvSpPr>
          <p:nvPr/>
        </p:nvSpPr>
        <p:spPr bwMode="auto">
          <a:xfrm>
            <a:off x="-13664" y="4497586"/>
            <a:ext cx="2350938" cy="2352557"/>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248">
              <a:defRPr/>
            </a:pPr>
            <a:endParaRPr lang="en-US" sz="1873" kern="0">
              <a:gradFill>
                <a:gsLst>
                  <a:gs pos="0">
                    <a:srgbClr val="FFFFFF"/>
                  </a:gs>
                  <a:gs pos="100000">
                    <a:srgbClr val="FFFFFF"/>
                  </a:gs>
                </a:gsLst>
                <a:lin ang="5400000" scaled="0"/>
              </a:gradFill>
              <a:latin typeface="Segoe UI"/>
            </a:endParaRPr>
          </a:p>
        </p:txBody>
      </p:sp>
      <p:sp>
        <p:nvSpPr>
          <p:cNvPr id="10" name="Rectangle 9"/>
          <p:cNvSpPr/>
          <p:nvPr/>
        </p:nvSpPr>
        <p:spPr bwMode="auto">
          <a:xfrm flipV="1">
            <a:off x="2511571" y="4490343"/>
            <a:ext cx="1200294" cy="86717"/>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6344515" y="1931544"/>
            <a:ext cx="1939050" cy="2572306"/>
            <a:chOff x="5701653" y="1978121"/>
            <a:chExt cx="1901202" cy="2522098"/>
          </a:xfrm>
        </p:grpSpPr>
        <p:pic>
          <p:nvPicPr>
            <p:cNvPr id="12" name="Picture 11"/>
            <p:cNvPicPr>
              <a:picLocks noChangeAspect="1"/>
            </p:cNvPicPr>
            <p:nvPr/>
          </p:nvPicPr>
          <p:blipFill>
            <a:blip r:embed="rId3"/>
            <a:stretch>
              <a:fillRect/>
            </a:stretch>
          </p:blipFill>
          <p:spPr>
            <a:xfrm>
              <a:off x="6030454" y="3700379"/>
              <a:ext cx="1293456" cy="799840"/>
            </a:xfrm>
            <a:prstGeom prst="rect">
              <a:avLst/>
            </a:prstGeom>
          </p:spPr>
        </p:pic>
        <p:pic>
          <p:nvPicPr>
            <p:cNvPr id="13" name="Picture 12"/>
            <p:cNvPicPr>
              <a:picLocks noChangeAspect="1"/>
            </p:cNvPicPr>
            <p:nvPr/>
          </p:nvPicPr>
          <p:blipFill>
            <a:blip r:embed="rId4"/>
            <a:stretch>
              <a:fillRect/>
            </a:stretch>
          </p:blipFill>
          <p:spPr>
            <a:xfrm flipV="1">
              <a:off x="5892979" y="2465446"/>
              <a:ext cx="1102383" cy="1498554"/>
            </a:xfrm>
            <a:prstGeom prst="rect">
              <a:avLst/>
            </a:prstGeom>
          </p:spPr>
        </p:pic>
        <p:sp>
          <p:nvSpPr>
            <p:cNvPr id="14"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5103" tIns="47551" rIns="95103" bIns="47551" numCol="1" anchor="t" anchorCtr="0" compatLnSpc="1">
              <a:prstTxWarp prst="textNoShape">
                <a:avLst/>
              </a:prstTxWarp>
            </a:bodyPr>
            <a:lstStyle/>
            <a:p>
              <a:pPr defTabSz="950973">
                <a:defRPr/>
              </a:pPr>
              <a:endParaRPr lang="en-US" sz="2856" kern="0">
                <a:gradFill>
                  <a:gsLst>
                    <a:gs pos="0">
                      <a:srgbClr val="FFFFFF"/>
                    </a:gs>
                    <a:gs pos="100000">
                      <a:srgbClr val="FFFFFF"/>
                    </a:gs>
                  </a:gsLst>
                  <a:lin ang="5400000" scaled="0"/>
                </a:gradFill>
                <a:latin typeface="Segoe UI"/>
              </a:endParaRPr>
            </a:p>
          </p:txBody>
        </p:sp>
        <p:sp>
          <p:nvSpPr>
            <p:cNvPr id="15"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2856" kern="0">
                <a:gradFill>
                  <a:gsLst>
                    <a:gs pos="0">
                      <a:srgbClr val="FFFFFF"/>
                    </a:gs>
                    <a:gs pos="100000">
                      <a:srgbClr val="FFFFFF"/>
                    </a:gs>
                  </a:gsLst>
                  <a:lin ang="5400000" scaled="0"/>
                </a:gradFill>
                <a:latin typeface="Segoe UI"/>
              </a:endParaRPr>
            </a:p>
          </p:txBody>
        </p:sp>
        <p:sp>
          <p:nvSpPr>
            <p:cNvPr id="16" name="TextBox 15"/>
            <p:cNvSpPr txBox="1"/>
            <p:nvPr/>
          </p:nvSpPr>
          <p:spPr>
            <a:xfrm>
              <a:off x="6187440" y="2299985"/>
              <a:ext cx="1306581" cy="594650"/>
            </a:xfrm>
            <a:prstGeom prst="rect">
              <a:avLst/>
            </a:prstGeom>
            <a:noFill/>
          </p:spPr>
          <p:txBody>
            <a:bodyPr wrap="square" rtlCol="0">
              <a:spAutoFit/>
            </a:bodyPr>
            <a:lstStyle/>
            <a:p>
              <a:pPr algn="ctr" defTabSz="951248">
                <a:defRPr/>
              </a:pPr>
              <a:r>
                <a:rPr lang="en-US" sz="1632" kern="0" dirty="0">
                  <a:gradFill>
                    <a:gsLst>
                      <a:gs pos="0">
                        <a:srgbClr val="FFFFFF"/>
                      </a:gs>
                      <a:gs pos="100000">
                        <a:srgbClr val="FFFFFF"/>
                      </a:gs>
                    </a:gsLst>
                    <a:lin ang="5400000" scaled="0"/>
                  </a:gradFill>
                  <a:latin typeface="Segoe UI Semilight"/>
                  <a:cs typeface="Arial" pitchFamily="34" charset="0"/>
                </a:rPr>
                <a:t>Cloud</a:t>
              </a:r>
              <a:br>
                <a:rPr lang="en-US" sz="1632" kern="0" dirty="0">
                  <a:gradFill>
                    <a:gsLst>
                      <a:gs pos="0">
                        <a:srgbClr val="FFFFFF"/>
                      </a:gs>
                      <a:gs pos="100000">
                        <a:srgbClr val="FFFFFF"/>
                      </a:gs>
                    </a:gsLst>
                    <a:lin ang="5400000" scaled="0"/>
                  </a:gradFill>
                  <a:latin typeface="Segoe UI Semilight"/>
                  <a:cs typeface="Arial" pitchFamily="34" charset="0"/>
                </a:rPr>
              </a:br>
              <a:r>
                <a:rPr lang="en-US" sz="1632" kern="0" dirty="0">
                  <a:gradFill>
                    <a:gsLst>
                      <a:gs pos="0">
                        <a:srgbClr val="FFFFFF"/>
                      </a:gs>
                      <a:gs pos="100000">
                        <a:srgbClr val="FFFFFF"/>
                      </a:gs>
                    </a:gsLst>
                    <a:lin ang="5400000" scaled="0"/>
                  </a:gradFill>
                  <a:latin typeface="Segoe UI Semilight"/>
                  <a:cs typeface="Arial" pitchFamily="34" charset="0"/>
                </a:rPr>
                <a:t>load testing</a:t>
              </a:r>
            </a:p>
          </p:txBody>
        </p:sp>
      </p:grpSp>
      <p:sp>
        <p:nvSpPr>
          <p:cNvPr id="17" name="Title 18"/>
          <p:cNvSpPr txBox="1">
            <a:spLocks/>
          </p:cNvSpPr>
          <p:nvPr/>
        </p:nvSpPr>
        <p:spPr>
          <a:xfrm>
            <a:off x="280663" y="302807"/>
            <a:ext cx="12126254" cy="935842"/>
          </a:xfrm>
          <a:prstGeom prst="rect">
            <a:avLst/>
          </a:prstGeom>
          <a:ln>
            <a:noFill/>
          </a:ln>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endParaRPr lang="en-US" sz="4896" spc="-104">
              <a:gradFill>
                <a:gsLst>
                  <a:gs pos="0">
                    <a:srgbClr val="FFFFFF"/>
                  </a:gs>
                  <a:gs pos="100000">
                    <a:srgbClr val="FFFFFF"/>
                  </a:gs>
                </a:gsLst>
                <a:lin ang="5400000" scaled="0"/>
              </a:gradFill>
              <a:latin typeface="Segoe UI Light"/>
            </a:endParaRPr>
          </a:p>
        </p:txBody>
      </p:sp>
      <p:grpSp>
        <p:nvGrpSpPr>
          <p:cNvPr id="18" name="Group 17"/>
          <p:cNvGrpSpPr/>
          <p:nvPr/>
        </p:nvGrpSpPr>
        <p:grpSpPr>
          <a:xfrm>
            <a:off x="4620408" y="2970207"/>
            <a:ext cx="1906097" cy="1735713"/>
            <a:chOff x="3840480" y="3009211"/>
            <a:chExt cx="1868892" cy="1701834"/>
          </a:xfrm>
        </p:grpSpPr>
        <p:sp>
          <p:nvSpPr>
            <p:cNvPr id="19" name="TextBox 18"/>
            <p:cNvSpPr txBox="1"/>
            <p:nvPr/>
          </p:nvSpPr>
          <p:spPr>
            <a:xfrm>
              <a:off x="3840480" y="3009211"/>
              <a:ext cx="1868892" cy="583043"/>
            </a:xfrm>
            <a:prstGeom prst="rect">
              <a:avLst/>
            </a:prstGeom>
            <a:noFill/>
          </p:spPr>
          <p:txBody>
            <a:bodyPr wrap="square" rtlCol="0" anchor="ctr" anchorCtr="0">
              <a:spAutoFit/>
            </a:bodyPr>
            <a:lstStyle/>
            <a:p>
              <a:pPr algn="ctr" defTabSz="932597">
                <a:defRPr/>
              </a:pPr>
              <a:r>
                <a:rPr lang="en-US" sz="1632" kern="0" dirty="0">
                  <a:gradFill>
                    <a:gsLst>
                      <a:gs pos="0">
                        <a:srgbClr val="FFFFFF"/>
                      </a:gs>
                      <a:gs pos="100000">
                        <a:srgbClr val="FFFFFF"/>
                      </a:gs>
                    </a:gsLst>
                    <a:lin ang="5400000" scaled="0"/>
                  </a:gradFill>
                  <a:latin typeface="Segoe UI"/>
                  <a:cs typeface="Arial" pitchFamily="34" charset="0"/>
                </a:rPr>
                <a:t>Integration testing</a:t>
              </a:r>
            </a:p>
            <a:p>
              <a:pPr algn="ctr" defTabSz="932597">
                <a:defRPr/>
              </a:pPr>
              <a:r>
                <a:rPr lang="en-US" sz="1632" kern="0" dirty="0">
                  <a:gradFill>
                    <a:gsLst>
                      <a:gs pos="0">
                        <a:srgbClr val="FFFFFF"/>
                      </a:gs>
                      <a:gs pos="100000">
                        <a:srgbClr val="FFFFFF"/>
                      </a:gs>
                    </a:gsLst>
                    <a:lin ang="5400000" scaled="0"/>
                  </a:gradFill>
                  <a:latin typeface="Segoe UI"/>
                  <a:cs typeface="Arial" pitchFamily="34" charset="0"/>
                </a:rPr>
                <a:t>environment</a:t>
              </a:r>
            </a:p>
          </p:txBody>
        </p:sp>
        <p:cxnSp>
          <p:nvCxnSpPr>
            <p:cNvPr id="20" name="Straight Connector 19"/>
            <p:cNvCxnSpPr/>
            <p:nvPr/>
          </p:nvCxnSpPr>
          <p:spPr>
            <a:xfrm flipV="1">
              <a:off x="4774926" y="3726229"/>
              <a:ext cx="0" cy="695750"/>
            </a:xfrm>
            <a:prstGeom prst="line">
              <a:avLst/>
            </a:prstGeom>
            <a:noFill/>
            <a:ln w="38100" cap="rnd" cmpd="sng" algn="ctr">
              <a:solidFill>
                <a:srgbClr val="3D85CD"/>
              </a:solidFill>
              <a:prstDash val="sysDot"/>
              <a:headEnd type="none"/>
              <a:tailEnd type="oval"/>
            </a:ln>
            <a:effectLst/>
          </p:spPr>
        </p:cxnSp>
        <p:sp>
          <p:nvSpPr>
            <p:cNvPr id="21" name="Oval 20"/>
            <p:cNvSpPr/>
            <p:nvPr/>
          </p:nvSpPr>
          <p:spPr bwMode="auto">
            <a:xfrm>
              <a:off x="4592048"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2751153" y="4332882"/>
            <a:ext cx="2245965" cy="1791037"/>
            <a:chOff x="2339395" y="4345288"/>
            <a:chExt cx="2202126" cy="1756078"/>
          </a:xfrm>
        </p:grpSpPr>
        <p:sp>
          <p:nvSpPr>
            <p:cNvPr id="23" name="TextBox 22"/>
            <p:cNvSpPr txBox="1"/>
            <p:nvPr/>
          </p:nvSpPr>
          <p:spPr>
            <a:xfrm>
              <a:off x="2339395" y="5506716"/>
              <a:ext cx="2202126" cy="594650"/>
            </a:xfrm>
            <a:prstGeom prst="rect">
              <a:avLst/>
            </a:prstGeom>
            <a:noFill/>
          </p:spPr>
          <p:txBody>
            <a:bodyPr wrap="square" rtlCol="0" anchor="ctr" anchorCtr="0">
              <a:spAutoFit/>
            </a:bodyPr>
            <a:lstStyle/>
            <a:p>
              <a:pPr algn="ctr" defTabSz="932597">
                <a:defRPr/>
              </a:pPr>
              <a:r>
                <a:rPr lang="en-US" sz="1632" kern="0" dirty="0">
                  <a:gradFill>
                    <a:gsLst>
                      <a:gs pos="0">
                        <a:srgbClr val="FFFFFF"/>
                      </a:gs>
                      <a:gs pos="100000">
                        <a:srgbClr val="FFFFFF"/>
                      </a:gs>
                    </a:gsLst>
                    <a:lin ang="5400000" scaled="0"/>
                  </a:gradFill>
                  <a:latin typeface="Segoe UI"/>
                  <a:cs typeface="Arial" pitchFamily="34" charset="0"/>
                </a:rPr>
                <a:t>Automated functional testing environment</a:t>
              </a:r>
            </a:p>
          </p:txBody>
        </p:sp>
        <p:cxnSp>
          <p:nvCxnSpPr>
            <p:cNvPr id="24" name="Straight Connector 23"/>
            <p:cNvCxnSpPr/>
            <p:nvPr/>
          </p:nvCxnSpPr>
          <p:spPr>
            <a:xfrm>
              <a:off x="3440458" y="4700300"/>
              <a:ext cx="0" cy="695750"/>
            </a:xfrm>
            <a:prstGeom prst="line">
              <a:avLst/>
            </a:prstGeom>
            <a:noFill/>
            <a:ln w="38100" cap="rnd" cmpd="sng" algn="ctr">
              <a:solidFill>
                <a:srgbClr val="3D85CD"/>
              </a:solidFill>
              <a:prstDash val="sysDot"/>
              <a:headEnd type="none"/>
              <a:tailEnd type="oval"/>
            </a:ln>
            <a:effectLst/>
          </p:spPr>
        </p:cxnSp>
        <p:sp>
          <p:nvSpPr>
            <p:cNvPr id="25" name="Oval 24"/>
            <p:cNvSpPr/>
            <p:nvPr/>
          </p:nvSpPr>
          <p:spPr bwMode="auto">
            <a:xfrm>
              <a:off x="3257580"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Oval 25"/>
          <p:cNvSpPr/>
          <p:nvPr/>
        </p:nvSpPr>
        <p:spPr bwMode="auto">
          <a:xfrm>
            <a:off x="2086286" y="4321789"/>
            <a:ext cx="402193" cy="402193"/>
          </a:xfrm>
          <a:prstGeom prst="ellipse">
            <a:avLst/>
          </a:prstGeom>
          <a:solidFill>
            <a:srgbClr val="3D85CD"/>
          </a:solidFill>
          <a:ln w="76200" cap="flat" cmpd="sng" algn="ctr">
            <a:solidFill>
              <a:srgbClr val="3D85CD"/>
            </a:solidFill>
            <a:prstDash val="solid"/>
            <a:headEnd type="none" w="med" len="med"/>
            <a:tailEnd type="none" w="med" len="med"/>
          </a:ln>
          <a:effectLst/>
        </p:spPr>
        <p:txBody>
          <a:bodyPr rot="0" spcFirstLastPara="0" vertOverflow="overflow" horzOverflow="overflow" vert="horz" wrap="square" lIns="201942" tIns="149217" rIns="186521" bIns="11015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Light"/>
                <a:ea typeface="Segoe UI" pitchFamily="34" charset="0"/>
                <a:cs typeface="Segoe UI" pitchFamily="34" charset="0"/>
              </a:rPr>
              <a:t>3</a:t>
            </a:r>
          </a:p>
        </p:txBody>
      </p:sp>
      <p:grpSp>
        <p:nvGrpSpPr>
          <p:cNvPr id="27" name="Group 26"/>
          <p:cNvGrpSpPr/>
          <p:nvPr/>
        </p:nvGrpSpPr>
        <p:grpSpPr>
          <a:xfrm>
            <a:off x="6514102" y="4332882"/>
            <a:ext cx="1643920" cy="1749845"/>
            <a:chOff x="5882639" y="4345288"/>
            <a:chExt cx="1611833" cy="1715690"/>
          </a:xfrm>
        </p:grpSpPr>
        <p:cxnSp>
          <p:nvCxnSpPr>
            <p:cNvPr id="28" name="Straight Connector 27"/>
            <p:cNvCxnSpPr/>
            <p:nvPr/>
          </p:nvCxnSpPr>
          <p:spPr>
            <a:xfrm>
              <a:off x="6688555" y="4700300"/>
              <a:ext cx="0" cy="695750"/>
            </a:xfrm>
            <a:prstGeom prst="line">
              <a:avLst/>
            </a:prstGeom>
            <a:noFill/>
            <a:ln w="38100" cap="rnd" cmpd="sng" algn="ctr">
              <a:solidFill>
                <a:srgbClr val="3D85CD"/>
              </a:solidFill>
              <a:prstDash val="sysDot"/>
              <a:headEnd type="none"/>
              <a:tailEnd type="oval"/>
            </a:ln>
            <a:effectLst/>
          </p:spPr>
        </p:cxnSp>
        <p:sp>
          <p:nvSpPr>
            <p:cNvPr id="29" name="TextBox 28"/>
            <p:cNvSpPr txBox="1"/>
            <p:nvPr/>
          </p:nvSpPr>
          <p:spPr>
            <a:xfrm>
              <a:off x="5882639" y="5466328"/>
              <a:ext cx="1611833" cy="594650"/>
            </a:xfrm>
            <a:prstGeom prst="rect">
              <a:avLst/>
            </a:prstGeom>
            <a:noFill/>
          </p:spPr>
          <p:txBody>
            <a:bodyPr wrap="square" rtlCol="0" anchor="ctr" anchorCtr="0">
              <a:spAutoFit/>
            </a:bodyPr>
            <a:lstStyle/>
            <a:p>
              <a:pPr algn="ctr" defTabSz="932597">
                <a:defRPr/>
              </a:pPr>
              <a:r>
                <a:rPr lang="en-US" sz="1632" kern="0" dirty="0">
                  <a:gradFill>
                    <a:gsLst>
                      <a:gs pos="0">
                        <a:srgbClr val="FFFFFF"/>
                      </a:gs>
                      <a:gs pos="100000">
                        <a:srgbClr val="FFFFFF"/>
                      </a:gs>
                    </a:gsLst>
                    <a:lin ang="5400000" scaled="0"/>
                  </a:gradFill>
                  <a:latin typeface="Segoe UI"/>
                  <a:cs typeface="Arial" pitchFamily="34" charset="0"/>
                </a:rPr>
                <a:t>Pre-production environment</a:t>
              </a:r>
            </a:p>
          </p:txBody>
        </p:sp>
        <p:sp>
          <p:nvSpPr>
            <p:cNvPr id="30" name="Oval 29"/>
            <p:cNvSpPr/>
            <p:nvPr/>
          </p:nvSpPr>
          <p:spPr bwMode="auto">
            <a:xfrm>
              <a:off x="6505677"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 name="Group 30"/>
          <p:cNvGrpSpPr/>
          <p:nvPr/>
        </p:nvGrpSpPr>
        <p:grpSpPr>
          <a:xfrm>
            <a:off x="8145617" y="2973665"/>
            <a:ext cx="1347095" cy="1732257"/>
            <a:chOff x="8310879" y="3012600"/>
            <a:chExt cx="1320801" cy="1698445"/>
          </a:xfrm>
        </p:grpSpPr>
        <p:cxnSp>
          <p:nvCxnSpPr>
            <p:cNvPr id="32" name="Straight Connector 31"/>
            <p:cNvCxnSpPr/>
            <p:nvPr/>
          </p:nvCxnSpPr>
          <p:spPr>
            <a:xfrm flipV="1">
              <a:off x="8971279" y="3726229"/>
              <a:ext cx="0" cy="695750"/>
            </a:xfrm>
            <a:prstGeom prst="line">
              <a:avLst/>
            </a:prstGeom>
            <a:noFill/>
            <a:ln w="38100" cap="rnd" cmpd="sng" algn="ctr">
              <a:solidFill>
                <a:srgbClr val="3D85CD"/>
              </a:solidFill>
              <a:prstDash val="sysDot"/>
              <a:headEnd type="none"/>
              <a:tailEnd type="oval"/>
            </a:ln>
            <a:effectLst/>
          </p:spPr>
        </p:cxnSp>
        <p:sp>
          <p:nvSpPr>
            <p:cNvPr id="33" name="Oval 32"/>
            <p:cNvSpPr/>
            <p:nvPr/>
          </p:nvSpPr>
          <p:spPr bwMode="auto">
            <a:xfrm>
              <a:off x="8788401"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p:cNvSpPr txBox="1"/>
            <p:nvPr/>
          </p:nvSpPr>
          <p:spPr>
            <a:xfrm>
              <a:off x="8310879" y="3012600"/>
              <a:ext cx="1320801" cy="583043"/>
            </a:xfrm>
            <a:prstGeom prst="rect">
              <a:avLst/>
            </a:prstGeom>
            <a:noFill/>
          </p:spPr>
          <p:txBody>
            <a:bodyPr wrap="square" rtlCol="0" anchor="ctr" anchorCtr="0">
              <a:spAutoFit/>
            </a:bodyPr>
            <a:lstStyle/>
            <a:p>
              <a:pPr algn="ctr" defTabSz="932597">
                <a:defRPr/>
              </a:pPr>
              <a:r>
                <a:rPr lang="en-US" sz="1632" kern="0" dirty="0">
                  <a:gradFill>
                    <a:gsLst>
                      <a:gs pos="0">
                        <a:srgbClr val="FFFFFF"/>
                      </a:gs>
                      <a:gs pos="100000">
                        <a:srgbClr val="FFFFFF"/>
                      </a:gs>
                    </a:gsLst>
                    <a:lin ang="5400000" scaled="0"/>
                  </a:gradFill>
                  <a:latin typeface="Segoe UI"/>
                  <a:cs typeface="Arial" pitchFamily="34" charset="0"/>
                </a:rPr>
                <a:t>Staging</a:t>
              </a:r>
            </a:p>
            <a:p>
              <a:pPr algn="ctr" defTabSz="932597">
                <a:defRPr/>
              </a:pPr>
              <a:r>
                <a:rPr lang="en-US" sz="1632" kern="0" dirty="0">
                  <a:gradFill>
                    <a:gsLst>
                      <a:gs pos="0">
                        <a:srgbClr val="FFFFFF"/>
                      </a:gs>
                      <a:gs pos="100000">
                        <a:srgbClr val="FFFFFF"/>
                      </a:gs>
                    </a:gsLst>
                    <a:lin ang="5400000" scaled="0"/>
                  </a:gradFill>
                  <a:latin typeface="Segoe UI"/>
                  <a:cs typeface="Arial" pitchFamily="34" charset="0"/>
                </a:rPr>
                <a:t>environment</a:t>
              </a:r>
            </a:p>
          </p:txBody>
        </p:sp>
      </p:grpSp>
      <p:sp>
        <p:nvSpPr>
          <p:cNvPr id="35" name="Rectangle 34"/>
          <p:cNvSpPr/>
          <p:nvPr/>
        </p:nvSpPr>
        <p:spPr>
          <a:xfrm>
            <a:off x="10239529" y="4309996"/>
            <a:ext cx="2065224" cy="414353"/>
          </a:xfrm>
          <a:prstGeom prst="rect">
            <a:avLst/>
          </a:prstGeom>
        </p:spPr>
        <p:txBody>
          <a:bodyPr wrap="none">
            <a:spAutoFit/>
          </a:bodyPr>
          <a:lstStyle/>
          <a:p>
            <a:pPr defTabSz="951248"/>
            <a:r>
              <a:rPr lang="en-US" sz="2040" kern="0" dirty="0">
                <a:gradFill>
                  <a:gsLst>
                    <a:gs pos="0">
                      <a:srgbClr val="FFFFFF"/>
                    </a:gs>
                    <a:gs pos="100000">
                      <a:srgbClr val="FFFFFF"/>
                    </a:gs>
                  </a:gsLst>
                  <a:lin ang="5400000" scaled="0"/>
                </a:gradFill>
                <a:latin typeface="Segoe UI Semilight"/>
                <a:cs typeface="Arial" pitchFamily="34" charset="0"/>
              </a:rPr>
              <a:t>Monitor + Learn</a:t>
            </a:r>
            <a:endParaRPr lang="en-US" sz="2040" dirty="0">
              <a:gradFill>
                <a:gsLst>
                  <a:gs pos="0">
                    <a:srgbClr val="FFFFFF"/>
                  </a:gs>
                  <a:gs pos="100000">
                    <a:srgbClr val="FFFFFF"/>
                  </a:gs>
                </a:gsLst>
                <a:lin ang="5400000" scaled="0"/>
              </a:gradFill>
              <a:latin typeface="Segoe UI Semilight"/>
            </a:endParaRPr>
          </a:p>
        </p:txBody>
      </p:sp>
      <p:sp>
        <p:nvSpPr>
          <p:cNvPr id="38" name="Isosceles Triangle 37"/>
          <p:cNvSpPr/>
          <p:nvPr/>
        </p:nvSpPr>
        <p:spPr bwMode="auto">
          <a:xfrm rot="5400000" flipH="1">
            <a:off x="9698694" y="4304663"/>
            <a:ext cx="534302" cy="460604"/>
          </a:xfrm>
          <a:prstGeom prst="triangle">
            <a:avLst/>
          </a:prstGeom>
          <a:solidFill>
            <a:srgbClr val="0072C6"/>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p:cNvSpPr txBox="1"/>
          <p:nvPr/>
        </p:nvSpPr>
        <p:spPr>
          <a:xfrm>
            <a:off x="1336882" y="941362"/>
            <a:ext cx="8155830" cy="971292"/>
          </a:xfrm>
          <a:prstGeom prst="rect">
            <a:avLst/>
          </a:prstGeom>
          <a:noFill/>
        </p:spPr>
        <p:txBody>
          <a:bodyPr wrap="square" rtlCol="0">
            <a:spAutoFit/>
          </a:bodyPr>
          <a:lstStyle/>
          <a:p>
            <a:pPr defTabSz="951248">
              <a:defRPr/>
            </a:pPr>
            <a:r>
              <a:rPr lang="en-US" sz="2856" kern="0" spc="20" dirty="0">
                <a:gradFill>
                  <a:gsLst>
                    <a:gs pos="31858">
                      <a:srgbClr val="FFFFFF"/>
                    </a:gs>
                    <a:gs pos="83000">
                      <a:srgbClr val="FFFFFF"/>
                    </a:gs>
                  </a:gsLst>
                  <a:lin ang="5400000" scaled="1"/>
                </a:gradFill>
                <a:latin typeface="Segoe UI Light"/>
                <a:cs typeface="Arial" pitchFamily="34" charset="0"/>
              </a:rPr>
              <a:t>When all tests pass, the build is deployed to testing environments for each stage in the release process</a:t>
            </a:r>
          </a:p>
        </p:txBody>
      </p:sp>
      <p:sp>
        <p:nvSpPr>
          <p:cNvPr id="41" name="Title 3"/>
          <p:cNvSpPr txBox="1">
            <a:spLocks/>
          </p:cNvSpPr>
          <p:nvPr/>
        </p:nvSpPr>
        <p:spPr>
          <a:xfrm>
            <a:off x="1315687" y="292082"/>
            <a:ext cx="9254700"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defRPr/>
            </a:pPr>
            <a:r>
              <a:rPr lang="en-US" sz="4896" spc="-102" dirty="0">
                <a:solidFill>
                  <a:srgbClr val="FFFFFF"/>
                </a:solidFill>
                <a:latin typeface="Segoe UI Light"/>
              </a:rPr>
              <a:t>Release</a:t>
            </a:r>
          </a:p>
        </p:txBody>
      </p:sp>
      <p:pic>
        <p:nvPicPr>
          <p:cNvPr id="42" name="Picture 41" descr="DevOpsGraphic_v6-04.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 y="116575"/>
            <a:ext cx="1662254" cy="1476622"/>
          </a:xfrm>
          <a:prstGeom prst="rect">
            <a:avLst/>
          </a:prstGeom>
        </p:spPr>
      </p:pic>
    </p:spTree>
    <p:extLst>
      <p:ext uri="{BB962C8B-B14F-4D97-AF65-F5344CB8AC3E}">
        <p14:creationId xmlns:p14="http://schemas.microsoft.com/office/powerpoint/2010/main" val="2555612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down)">
                                      <p:cBhvr>
                                        <p:cTn id="9" dur="500"/>
                                        <p:tgtEl>
                                          <p:spTgt spid="9"/>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2" presetClass="entr" presetSubtype="4"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ppt_y</p:attrName>
                                        </p:attrNameLst>
                                      </p:cBhvr>
                                      <p:tavLst>
                                        <p:tav tm="0">
                                          <p:val>
                                            <p:strVal val="#ppt_y+#ppt_h*1.125000"/>
                                          </p:val>
                                        </p:tav>
                                        <p:tav tm="100000">
                                          <p:val>
                                            <p:strVal val="#ppt_y"/>
                                          </p:val>
                                        </p:tav>
                                      </p:tavLst>
                                    </p:anim>
                                    <p:animEffect transition="in" filter="wipe(up)">
                                      <p:cBhvr>
                                        <p:cTn id="38" dur="500"/>
                                        <p:tgtEl>
                                          <p:spTgt spid="11"/>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par>
                          <p:cTn id="46" fill="hold">
                            <p:stCondLst>
                              <p:cond delay="5500"/>
                            </p:stCondLst>
                            <p:childTnLst>
                              <p:par>
                                <p:cTn id="47" presetID="10" presetClass="entr" presetSubtype="0" fill="hold" grpId="0" nodeType="afterEffect">
                                  <p:stCondLst>
                                    <p:cond delay="50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26" grpId="0" animBg="1"/>
      <p:bldP spid="35" grpId="0"/>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453502" y="-1"/>
            <a:ext cx="6982090" cy="6994525"/>
          </a:xfrm>
          <a:prstGeom prst="rect">
            <a:avLst/>
          </a:prstGeom>
        </p:spPr>
      </p:pic>
      <p:sp>
        <p:nvSpPr>
          <p:cNvPr id="23" name="Freeform 20"/>
          <p:cNvSpPr/>
          <p:nvPr/>
        </p:nvSpPr>
        <p:spPr bwMode="auto">
          <a:xfrm rot="10800000">
            <a:off x="882" y="0"/>
            <a:ext cx="6655396"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dirty="0">
              <a:solidFill>
                <a:srgbClr val="FFFFFF"/>
              </a:solidFill>
              <a:latin typeface="Segoe UI Light"/>
              <a:ea typeface="Segoe UI" pitchFamily="34" charset="0"/>
              <a:cs typeface="Segoe UI" pitchFamily="34" charset="0"/>
            </a:endParaRPr>
          </a:p>
        </p:txBody>
      </p:sp>
      <p:sp>
        <p:nvSpPr>
          <p:cNvPr id="26" name="Title 3"/>
          <p:cNvSpPr txBox="1">
            <a:spLocks/>
          </p:cNvSpPr>
          <p:nvPr/>
        </p:nvSpPr>
        <p:spPr>
          <a:xfrm>
            <a:off x="275164" y="292082"/>
            <a:ext cx="10295224"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r>
              <a:rPr lang="en-US" sz="4896" spc="-102" dirty="0">
                <a:solidFill>
                  <a:srgbClr val="682A7A"/>
                </a:solidFill>
                <a:latin typeface="Segoe UI Light"/>
              </a:rPr>
              <a:t>Release Management</a:t>
            </a:r>
            <a:endParaRPr lang="en-US" sz="4896" spc="-143" dirty="0">
              <a:solidFill>
                <a:srgbClr val="682A7A"/>
              </a:solidFill>
              <a:latin typeface="Segoe UI Light"/>
            </a:endParaRPr>
          </a:p>
        </p:txBody>
      </p:sp>
      <p:sp>
        <p:nvSpPr>
          <p:cNvPr id="7" name="Text Placeholder 4"/>
          <p:cNvSpPr txBox="1">
            <a:spLocks/>
          </p:cNvSpPr>
          <p:nvPr/>
        </p:nvSpPr>
        <p:spPr>
          <a:xfrm>
            <a:off x="275164" y="1853063"/>
            <a:ext cx="5595619" cy="2810483"/>
          </a:xfrm>
          <a:prstGeom prst="rect">
            <a:avLst/>
          </a:prstGeom>
        </p:spPr>
        <p:txBody>
          <a:bodyPr vert="horz" wrap="square" lIns="149217" tIns="93260" rIns="149217" bIns="9326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69189">
              <a:lnSpc>
                <a:spcPct val="100000"/>
              </a:lnSpc>
              <a:spcBef>
                <a:spcPts val="0"/>
              </a:spcBef>
              <a:buClr>
                <a:srgbClr val="FFFFFF"/>
              </a:buClr>
              <a:buSzTx/>
              <a:defRPr/>
            </a:pPr>
            <a:r>
              <a:rPr lang="it-IT" sz="2856" dirty="0">
                <a:solidFill>
                  <a:srgbClr val="682A7A"/>
                </a:solidFill>
                <a:latin typeface="Segoe UI Light"/>
              </a:rPr>
              <a:t>Continuous Delivery</a:t>
            </a:r>
          </a:p>
          <a:p>
            <a:pPr defTabSz="949816">
              <a:lnSpc>
                <a:spcPct val="100000"/>
              </a:lnSpc>
              <a:buClr>
                <a:srgbClr val="000000"/>
              </a:buClr>
              <a:buSzTx/>
              <a:defRPr/>
            </a:pPr>
            <a:r>
              <a:rPr lang="en-US" sz="1836" spc="41" dirty="0">
                <a:solidFill>
                  <a:srgbClr val="000000"/>
                </a:solidFill>
                <a:latin typeface="Segoe UI Light"/>
              </a:rPr>
              <a:t>Eliminate uncertainty, lower risk and get visibility on</a:t>
            </a:r>
            <a:r>
              <a:rPr lang="en-US" sz="1836" dirty="0">
                <a:solidFill>
                  <a:srgbClr val="000000"/>
                </a:solidFill>
                <a:latin typeface="Segoe UI Light"/>
              </a:rPr>
              <a:t> deployments with Release Management. Easily create automated and repeatable workflows and integrate with any build system to release applications faster </a:t>
            </a:r>
            <a:r>
              <a:rPr lang="en-US" sz="1836" spc="-41" dirty="0">
                <a:solidFill>
                  <a:srgbClr val="000000"/>
                </a:solidFill>
                <a:latin typeface="Segoe UI Light"/>
              </a:rPr>
              <a:t>with less risk. Audit progress of your release at every</a:t>
            </a:r>
            <a:r>
              <a:rPr lang="en-US" sz="1836" dirty="0">
                <a:solidFill>
                  <a:srgbClr val="000000"/>
                </a:solidFill>
                <a:latin typeface="Segoe UI Light"/>
              </a:rPr>
              <a:t> stage of the deployment pipeline, all the way to production.</a:t>
            </a:r>
          </a:p>
        </p:txBody>
      </p:sp>
    </p:spTree>
    <p:extLst>
      <p:ext uri="{BB962C8B-B14F-4D97-AF65-F5344CB8AC3E}">
        <p14:creationId xmlns:p14="http://schemas.microsoft.com/office/powerpoint/2010/main" val="18949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65937" y="-1"/>
            <a:ext cx="6969656" cy="6994525"/>
          </a:xfrm>
          <a:prstGeom prst="rect">
            <a:avLst/>
          </a:prstGeom>
        </p:spPr>
      </p:pic>
      <p:sp>
        <p:nvSpPr>
          <p:cNvPr id="23" name="Freeform 20"/>
          <p:cNvSpPr/>
          <p:nvPr/>
        </p:nvSpPr>
        <p:spPr bwMode="auto">
          <a:xfrm rot="10800000">
            <a:off x="882" y="0"/>
            <a:ext cx="6655396"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dirty="0">
              <a:solidFill>
                <a:srgbClr val="FFFFFF"/>
              </a:solidFill>
              <a:latin typeface="Segoe UI Light"/>
              <a:ea typeface="Segoe UI" pitchFamily="34" charset="0"/>
              <a:cs typeface="Segoe UI" pitchFamily="34" charset="0"/>
            </a:endParaRPr>
          </a:p>
        </p:txBody>
      </p:sp>
      <p:sp>
        <p:nvSpPr>
          <p:cNvPr id="26" name="Title 3"/>
          <p:cNvSpPr txBox="1">
            <a:spLocks/>
          </p:cNvSpPr>
          <p:nvPr/>
        </p:nvSpPr>
        <p:spPr>
          <a:xfrm>
            <a:off x="275164" y="292082"/>
            <a:ext cx="10295224"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r>
              <a:rPr lang="en-US" sz="4896" spc="-102" dirty="0">
                <a:solidFill>
                  <a:srgbClr val="682A7A"/>
                </a:solidFill>
                <a:latin typeface="Segoe UI Light"/>
              </a:rPr>
              <a:t>Release</a:t>
            </a:r>
            <a:br>
              <a:rPr lang="en-US" sz="4896" spc="-102" dirty="0">
                <a:solidFill>
                  <a:srgbClr val="682A7A"/>
                </a:solidFill>
                <a:latin typeface="Segoe UI Light"/>
              </a:rPr>
            </a:br>
            <a:r>
              <a:rPr lang="en-US" sz="4896" spc="-102" dirty="0">
                <a:solidFill>
                  <a:srgbClr val="682A7A"/>
                </a:solidFill>
                <a:latin typeface="Segoe UI Light"/>
              </a:rPr>
              <a:t>Management</a:t>
            </a:r>
            <a:endParaRPr lang="en-US" sz="4896" spc="-143" dirty="0">
              <a:solidFill>
                <a:srgbClr val="682A7A"/>
              </a:solidFill>
              <a:latin typeface="Segoe UI Light"/>
            </a:endParaRPr>
          </a:p>
        </p:txBody>
      </p:sp>
      <p:sp>
        <p:nvSpPr>
          <p:cNvPr id="7" name="Text Placeholder 4"/>
          <p:cNvSpPr txBox="1">
            <a:spLocks/>
          </p:cNvSpPr>
          <p:nvPr/>
        </p:nvSpPr>
        <p:spPr>
          <a:xfrm>
            <a:off x="275164" y="1853063"/>
            <a:ext cx="5595619" cy="3041815"/>
          </a:xfrm>
          <a:prstGeom prst="rect">
            <a:avLst/>
          </a:prstGeom>
        </p:spPr>
        <p:txBody>
          <a:bodyPr vert="horz" wrap="square" lIns="149217" tIns="93260" rIns="149217" bIns="9326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69189">
              <a:lnSpc>
                <a:spcPct val="100000"/>
              </a:lnSpc>
              <a:spcBef>
                <a:spcPts val="0"/>
              </a:spcBef>
              <a:buClr>
                <a:srgbClr val="FFFFFF"/>
              </a:buClr>
              <a:buSzTx/>
              <a:defRPr/>
            </a:pPr>
            <a:r>
              <a:rPr lang="it-IT" sz="2856" dirty="0">
                <a:solidFill>
                  <a:srgbClr val="682A7A"/>
                </a:solidFill>
                <a:latin typeface="Segoe UI Light"/>
              </a:rPr>
              <a:t>Ship better apps, faster</a:t>
            </a:r>
          </a:p>
          <a:p>
            <a:pPr defTabSz="949816">
              <a:lnSpc>
                <a:spcPct val="100000"/>
              </a:lnSpc>
              <a:buClr>
                <a:srgbClr val="000000"/>
              </a:buClr>
              <a:buSzTx/>
              <a:defRPr/>
            </a:pPr>
            <a:r>
              <a:rPr lang="en-US" sz="1836" spc="31" dirty="0">
                <a:solidFill>
                  <a:srgbClr val="000000"/>
                </a:solidFill>
                <a:latin typeface="Segoe UI Light"/>
              </a:rPr>
              <a:t>Visual Studio Release Management makes it easy to</a:t>
            </a:r>
            <a:r>
              <a:rPr lang="en-US" sz="1836" dirty="0">
                <a:solidFill>
                  <a:srgbClr val="000000"/>
                </a:solidFill>
                <a:latin typeface="Segoe UI Light"/>
              </a:rPr>
              <a:t> </a:t>
            </a:r>
            <a:r>
              <a:rPr lang="en-US" sz="1836" spc="-20" dirty="0">
                <a:solidFill>
                  <a:srgbClr val="000000"/>
                </a:solidFill>
                <a:latin typeface="Segoe UI Light"/>
              </a:rPr>
              <a:t>automate deployment and testing of your applications</a:t>
            </a:r>
            <a:r>
              <a:rPr lang="en-US" sz="1836" dirty="0">
                <a:solidFill>
                  <a:srgbClr val="000000"/>
                </a:solidFill>
                <a:latin typeface="Segoe UI Light"/>
              </a:rPr>
              <a:t> </a:t>
            </a:r>
            <a:r>
              <a:rPr lang="en-US" sz="1836" spc="41" dirty="0">
                <a:solidFill>
                  <a:srgbClr val="000000"/>
                </a:solidFill>
                <a:latin typeface="Segoe UI Light"/>
              </a:rPr>
              <a:t>in multiple environments. Teams can create release</a:t>
            </a:r>
            <a:r>
              <a:rPr lang="en-US" sz="1836" dirty="0">
                <a:solidFill>
                  <a:srgbClr val="000000"/>
                </a:solidFill>
                <a:latin typeface="Segoe UI Light"/>
              </a:rPr>
              <a:t> </a:t>
            </a:r>
            <a:r>
              <a:rPr lang="en-US" sz="1836" spc="20" dirty="0">
                <a:solidFill>
                  <a:srgbClr val="000000"/>
                </a:solidFill>
                <a:latin typeface="Segoe UI Light"/>
              </a:rPr>
              <a:t>definitions and automate deployment in repeatable,</a:t>
            </a:r>
            <a:r>
              <a:rPr lang="en-US" sz="1836" dirty="0">
                <a:solidFill>
                  <a:srgbClr val="000000"/>
                </a:solidFill>
                <a:latin typeface="Segoe UI Light"/>
              </a:rPr>
              <a:t> </a:t>
            </a:r>
            <a:r>
              <a:rPr lang="en-US" sz="1836" spc="41" dirty="0">
                <a:solidFill>
                  <a:srgbClr val="000000"/>
                </a:solidFill>
                <a:latin typeface="Segoe UI Light"/>
              </a:rPr>
              <a:t>reliable ways while tracking simultaneous in-flight</a:t>
            </a:r>
            <a:r>
              <a:rPr lang="en-US" sz="1836" dirty="0">
                <a:solidFill>
                  <a:srgbClr val="000000"/>
                </a:solidFill>
                <a:latin typeface="Segoe UI Light"/>
              </a:rPr>
              <a:t> </a:t>
            </a:r>
            <a:r>
              <a:rPr lang="en-US" sz="1836" spc="41" dirty="0">
                <a:solidFill>
                  <a:srgbClr val="000000"/>
                </a:solidFill>
                <a:latin typeface="Segoe UI Light"/>
              </a:rPr>
              <a:t>releases. Easily incorporate automated functional</a:t>
            </a:r>
            <a:br>
              <a:rPr lang="en-US" sz="1836" spc="41" dirty="0">
                <a:solidFill>
                  <a:srgbClr val="000000"/>
                </a:solidFill>
                <a:latin typeface="Segoe UI Light"/>
              </a:rPr>
            </a:br>
            <a:r>
              <a:rPr lang="en-US" sz="1836" dirty="0">
                <a:solidFill>
                  <a:srgbClr val="000000"/>
                </a:solidFill>
                <a:latin typeface="Segoe UI Light"/>
              </a:rPr>
              <a:t>tests or manual approvals in a release definition to </a:t>
            </a:r>
            <a:r>
              <a:rPr lang="en-US" sz="1836" spc="-71" dirty="0">
                <a:solidFill>
                  <a:srgbClr val="000000"/>
                </a:solidFill>
                <a:latin typeface="Segoe UI Light"/>
              </a:rPr>
              <a:t>automate the release process all the way to production.</a:t>
            </a:r>
          </a:p>
        </p:txBody>
      </p:sp>
    </p:spTree>
    <p:extLst>
      <p:ext uri="{BB962C8B-B14F-4D97-AF65-F5344CB8AC3E}">
        <p14:creationId xmlns:p14="http://schemas.microsoft.com/office/powerpoint/2010/main" val="2189376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71975" y="742950"/>
            <a:ext cx="7816377" cy="600915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6216939" y="340613"/>
            <a:ext cx="5624607" cy="624956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3411305" y="1260592"/>
            <a:ext cx="8767015" cy="4981850"/>
          </a:xfrm>
          <a:prstGeom prst="rect">
            <a:avLst/>
          </a:prstGeom>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a:blip r:embed="rId6"/>
          <a:stretch>
            <a:fillRect/>
          </a:stretch>
        </p:blipFill>
        <p:spPr>
          <a:xfrm>
            <a:off x="2772584" y="1104901"/>
            <a:ext cx="9476221" cy="5638436"/>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7"/>
          <a:stretch>
            <a:fillRect/>
          </a:stretch>
        </p:blipFill>
        <p:spPr>
          <a:xfrm>
            <a:off x="3256095" y="1109016"/>
            <a:ext cx="9180380" cy="5140529"/>
          </a:xfrm>
          <a:prstGeom prst="rect">
            <a:avLst/>
          </a:prstGeom>
        </p:spPr>
      </p:pic>
      <p:pic>
        <p:nvPicPr>
          <p:cNvPr id="5" name="Picture 4"/>
          <p:cNvPicPr>
            <a:picLocks noChangeAspect="1"/>
          </p:cNvPicPr>
          <p:nvPr/>
        </p:nvPicPr>
        <p:blipFill>
          <a:blip r:embed="rId8"/>
          <a:stretch>
            <a:fillRect/>
          </a:stretch>
        </p:blipFill>
        <p:spPr>
          <a:xfrm>
            <a:off x="4622060" y="1645395"/>
            <a:ext cx="7317540" cy="4204259"/>
          </a:xfrm>
          <a:prstGeom prst="rect">
            <a:avLst/>
          </a:prstGeom>
          <a:ln>
            <a:noFill/>
          </a:ln>
          <a:effectLst>
            <a:outerShdw blurRad="292100" dist="139700" dir="2700000" algn="tl" rotWithShape="0">
              <a:srgbClr val="333333">
                <a:alpha val="65000"/>
              </a:srgbClr>
            </a:outerShdw>
          </a:effectLst>
        </p:spPr>
      </p:pic>
      <p:pic>
        <p:nvPicPr>
          <p:cNvPr id="36" name="Picture 35"/>
          <p:cNvPicPr>
            <a:picLocks noChangeAspect="1"/>
          </p:cNvPicPr>
          <p:nvPr/>
        </p:nvPicPr>
        <p:blipFill>
          <a:blip r:embed="rId9"/>
          <a:stretch>
            <a:fillRect/>
          </a:stretch>
        </p:blipFill>
        <p:spPr>
          <a:xfrm>
            <a:off x="3221256" y="884653"/>
            <a:ext cx="9032565" cy="5891651"/>
          </a:xfrm>
          <a:prstGeom prst="rect">
            <a:avLst/>
          </a:prstGeom>
          <a:ln>
            <a:noFill/>
          </a:ln>
          <a:effectLst>
            <a:outerShdw blurRad="292100" dist="139700" dir="2700000" algn="tl" rotWithShape="0">
              <a:srgbClr val="333333">
                <a:alpha val="65000"/>
              </a:srgbClr>
            </a:outerShdw>
          </a:effectLst>
        </p:spPr>
      </p:pic>
      <p:grpSp>
        <p:nvGrpSpPr>
          <p:cNvPr id="88" name="Group 87"/>
          <p:cNvGrpSpPr/>
          <p:nvPr/>
        </p:nvGrpSpPr>
        <p:grpSpPr>
          <a:xfrm>
            <a:off x="407099" y="4815275"/>
            <a:ext cx="2149810" cy="1774901"/>
            <a:chOff x="3535255" y="1818731"/>
            <a:chExt cx="5116583" cy="4224294"/>
          </a:xfrm>
        </p:grpSpPr>
        <p:grpSp>
          <p:nvGrpSpPr>
            <p:cNvPr id="89" name="Group 88"/>
            <p:cNvGrpSpPr/>
            <p:nvPr/>
          </p:nvGrpSpPr>
          <p:grpSpPr>
            <a:xfrm>
              <a:off x="4368855" y="1818731"/>
              <a:ext cx="1319867" cy="1018047"/>
              <a:chOff x="3808412" y="619583"/>
              <a:chExt cx="1749425" cy="1349375"/>
            </a:xfrm>
            <a:solidFill>
              <a:schemeClr val="accent6">
                <a:lumMod val="75000"/>
              </a:schemeClr>
            </a:solidFill>
          </p:grpSpPr>
          <p:sp>
            <p:nvSpPr>
              <p:cNvPr id="10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13"/>
              <p:cNvSpPr>
                <a:spLocks noChangeArrowheads="1"/>
              </p:cNvSpPr>
              <p:nvPr/>
            </p:nvSpPr>
            <p:spPr bwMode="auto">
              <a:xfrm>
                <a:off x="3808412" y="1181558"/>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0" name="Rectangle 14"/>
              <p:cNvSpPr>
                <a:spLocks noChangeArrowheads="1"/>
              </p:cNvSpPr>
              <p:nvPr/>
            </p:nvSpPr>
            <p:spPr bwMode="auto">
              <a:xfrm>
                <a:off x="3808412" y="1464133"/>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a:off x="6493576" y="5024978"/>
              <a:ext cx="1318670" cy="1018047"/>
              <a:chOff x="6624637" y="4869320"/>
              <a:chExt cx="1747838" cy="1349376"/>
            </a:xfrm>
          </p:grpSpPr>
          <p:sp>
            <p:nvSpPr>
              <p:cNvPr id="10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Rectangle 17"/>
              <p:cNvSpPr>
                <a:spLocks noChangeArrowheads="1"/>
              </p:cNvSpPr>
              <p:nvPr/>
            </p:nvSpPr>
            <p:spPr bwMode="auto">
              <a:xfrm>
                <a:off x="6624637" y="5432883"/>
                <a:ext cx="1747838" cy="223838"/>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6" name="Rectangle 18"/>
              <p:cNvSpPr>
                <a:spLocks noChangeArrowheads="1"/>
              </p:cNvSpPr>
              <p:nvPr/>
            </p:nvSpPr>
            <p:spPr bwMode="auto">
              <a:xfrm>
                <a:off x="6624637" y="5715458"/>
                <a:ext cx="1747838" cy="220663"/>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1" name="Group 90"/>
            <p:cNvGrpSpPr/>
            <p:nvPr/>
          </p:nvGrpSpPr>
          <p:grpSpPr>
            <a:xfrm>
              <a:off x="5722259" y="2137321"/>
              <a:ext cx="687481" cy="341345"/>
              <a:chOff x="5651823" y="1798006"/>
              <a:chExt cx="819505" cy="406897"/>
            </a:xfrm>
            <a:solidFill>
              <a:schemeClr val="accent6">
                <a:lumMod val="75000"/>
              </a:schemeClr>
            </a:solidFill>
          </p:grpSpPr>
          <p:sp>
            <p:nvSpPr>
              <p:cNvPr id="10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2" name="Group 91"/>
            <p:cNvGrpSpPr/>
            <p:nvPr/>
          </p:nvGrpSpPr>
          <p:grpSpPr>
            <a:xfrm>
              <a:off x="6443275" y="2273858"/>
              <a:ext cx="2208563" cy="2819389"/>
              <a:chOff x="6511304" y="1960765"/>
              <a:chExt cx="2632696" cy="3360826"/>
            </a:xfrm>
          </p:grpSpPr>
          <p:sp>
            <p:nvSpPr>
              <p:cNvPr id="9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3" name="Group 92"/>
            <p:cNvGrpSpPr/>
            <p:nvPr/>
          </p:nvGrpSpPr>
          <p:grpSpPr>
            <a:xfrm>
              <a:off x="3535255" y="2770904"/>
              <a:ext cx="2934370" cy="2942753"/>
              <a:chOff x="3044826" y="2553263"/>
              <a:chExt cx="3497887" cy="3507881"/>
            </a:xfrm>
          </p:grpSpPr>
          <p:sp>
            <p:nvSpPr>
              <p:cNvPr id="9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12" name="Explosion 1 111"/>
          <p:cNvSpPr/>
          <p:nvPr/>
        </p:nvSpPr>
        <p:spPr bwMode="auto">
          <a:xfrm>
            <a:off x="938217" y="6141805"/>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p:cNvSpPr>
            <a:spLocks noGrp="1"/>
          </p:cNvSpPr>
          <p:nvPr>
            <p:ph sz="quarter" idx="16"/>
          </p:nvPr>
        </p:nvSpPr>
        <p:spPr/>
        <p:txBody>
          <a:bodyPr>
            <a:noAutofit/>
          </a:bodyPr>
          <a:lstStyle/>
          <a:p>
            <a:r>
              <a:rPr lang="en-US" sz="2000" dirty="0">
                <a:solidFill>
                  <a:schemeClr val="bg1">
                    <a:lumMod val="95000"/>
                  </a:schemeClr>
                </a:solidFill>
              </a:rPr>
              <a:t>Manage Builds</a:t>
            </a:r>
          </a:p>
          <a:p>
            <a:r>
              <a:rPr lang="en-US" sz="2000" dirty="0">
                <a:solidFill>
                  <a:schemeClr val="bg1">
                    <a:lumMod val="95000"/>
                  </a:schemeClr>
                </a:solidFill>
              </a:rPr>
              <a:t>Build Triggers</a:t>
            </a:r>
          </a:p>
          <a:p>
            <a:r>
              <a:rPr lang="en-US" sz="2000" dirty="0">
                <a:solidFill>
                  <a:schemeClr val="bg1">
                    <a:lumMod val="95000"/>
                  </a:schemeClr>
                </a:solidFill>
              </a:rPr>
              <a:t>Build Templates</a:t>
            </a:r>
          </a:p>
          <a:p>
            <a:r>
              <a:rPr lang="en-US" sz="2000" dirty="0">
                <a:solidFill>
                  <a:schemeClr val="bg1">
                    <a:lumMod val="95000"/>
                  </a:schemeClr>
                </a:solidFill>
              </a:rPr>
              <a:t>Gated Check-In</a:t>
            </a:r>
          </a:p>
          <a:p>
            <a:r>
              <a:rPr lang="en-US" sz="2000" dirty="0">
                <a:solidFill>
                  <a:schemeClr val="bg1">
                    <a:lumMod val="95000"/>
                  </a:schemeClr>
                </a:solidFill>
              </a:rPr>
              <a:t>Team Rooms</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sp>
        <p:nvSpPr>
          <p:cNvPr id="2" name="Text Placeholder 1"/>
          <p:cNvSpPr>
            <a:spLocks noGrp="1"/>
          </p:cNvSpPr>
          <p:nvPr>
            <p:ph type="body" idx="15"/>
          </p:nvPr>
        </p:nvSpPr>
        <p:spPr/>
        <p:txBody>
          <a:bodyPr/>
          <a:lstStyle/>
          <a:p>
            <a:r>
              <a:rPr lang="en-US" sz="4000" dirty="0">
                <a:solidFill>
                  <a:schemeClr val="bg1"/>
                </a:solidFill>
              </a:rPr>
              <a:t>Build / Continuous Integration</a:t>
            </a:r>
          </a:p>
        </p:txBody>
      </p:sp>
    </p:spTree>
    <p:extLst>
      <p:ext uri="{BB962C8B-B14F-4D97-AF65-F5344CB8AC3E}">
        <p14:creationId xmlns:p14="http://schemas.microsoft.com/office/powerpoint/2010/main" val="1547589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xit" presetSubtype="2" fill="hold" nodeType="with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1+ppt_w/2"/>
                                          </p:val>
                                        </p:tav>
                                      </p:tavLst>
                                    </p:anim>
                                    <p:anim calcmode="lin" valueType="num">
                                      <p:cBhvr additive="base">
                                        <p:cTn id="17" dur="500"/>
                                        <p:tgtEl>
                                          <p:spTgt spid="4"/>
                                        </p:tgtEl>
                                        <p:attrNameLst>
                                          <p:attrName>ppt_y</p:attrName>
                                        </p:attrNameLst>
                                      </p:cBhvr>
                                      <p:tavLst>
                                        <p:tav tm="0">
                                          <p:val>
                                            <p:strVal val="ppt_y"/>
                                          </p:val>
                                        </p:tav>
                                        <p:tav tm="100000">
                                          <p:val>
                                            <p:strVal val="ppt_y"/>
                                          </p:val>
                                        </p:tav>
                                      </p:tavLst>
                                    </p:anim>
                                    <p:set>
                                      <p:cBhvr>
                                        <p:cTn id="18" dur="1" fill="hold">
                                          <p:stCondLst>
                                            <p:cond delay="499"/>
                                          </p:stCondLst>
                                        </p:cTn>
                                        <p:tgtEl>
                                          <p:spTgt spid="4"/>
                                        </p:tgtEl>
                                        <p:attrNameLst>
                                          <p:attrName>style.visibility</p:attrName>
                                        </p:attrNameLst>
                                      </p:cBhvr>
                                      <p:to>
                                        <p:strVal val="hidden"/>
                                      </p:to>
                                    </p:set>
                                  </p:childTnLst>
                                </p:cTn>
                              </p:par>
                              <p:par>
                                <p:cTn id="19" presetID="3" presetClass="emph" presetSubtype="2" fill="hold" nodeType="withEffect">
                                  <p:stCondLst>
                                    <p:cond delay="0"/>
                                  </p:stCondLst>
                                  <p:childTnLst>
                                    <p:animClr clrSpc="rgb" dir="cw">
                                      <p:cBhvr override="childStyle">
                                        <p:cTn id="20"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xit" presetSubtype="2" fill="hold" nodeType="withEffect">
                                  <p:stCondLst>
                                    <p:cond delay="0"/>
                                  </p:stCondLst>
                                  <p:childTnLst>
                                    <p:anim calcmode="lin" valueType="num">
                                      <p:cBhvr additive="base">
                                        <p:cTn id="28" dur="500"/>
                                        <p:tgtEl>
                                          <p:spTgt spid="6"/>
                                        </p:tgtEl>
                                        <p:attrNameLst>
                                          <p:attrName>ppt_x</p:attrName>
                                        </p:attrNameLst>
                                      </p:cBhvr>
                                      <p:tavLst>
                                        <p:tav tm="0">
                                          <p:val>
                                            <p:strVal val="ppt_x"/>
                                          </p:val>
                                        </p:tav>
                                        <p:tav tm="100000">
                                          <p:val>
                                            <p:strVal val="1+ppt_w/2"/>
                                          </p:val>
                                        </p:tav>
                                      </p:tavLst>
                                    </p:anim>
                                    <p:anim calcmode="lin" valueType="num">
                                      <p:cBhvr additive="base">
                                        <p:cTn id="29" dur="500"/>
                                        <p:tgtEl>
                                          <p:spTgt spid="6"/>
                                        </p:tgtEl>
                                        <p:attrNameLst>
                                          <p:attrName>ppt_y</p:attrName>
                                        </p:attrNameLst>
                                      </p:cBhvr>
                                      <p:tavLst>
                                        <p:tav tm="0">
                                          <p:val>
                                            <p:strVal val="ppt_y"/>
                                          </p:val>
                                        </p:tav>
                                        <p:tav tm="100000">
                                          <p:val>
                                            <p:strVal val="ppt_y"/>
                                          </p:val>
                                        </p:tav>
                                      </p:tavLst>
                                    </p:anim>
                                    <p:set>
                                      <p:cBhvr>
                                        <p:cTn id="30" dur="1" fill="hold">
                                          <p:stCondLst>
                                            <p:cond delay="499"/>
                                          </p:stCondLst>
                                        </p:cTn>
                                        <p:tgtEl>
                                          <p:spTgt spid="6"/>
                                        </p:tgtEl>
                                        <p:attrNameLst>
                                          <p:attrName>style.visibility</p:attrName>
                                        </p:attrNameLst>
                                      </p:cBhvr>
                                      <p:to>
                                        <p:strVal val="hidden"/>
                                      </p:to>
                                    </p:set>
                                  </p:childTnLst>
                                </p:cTn>
                              </p:par>
                              <p:par>
                                <p:cTn id="31" presetID="3" presetClass="emph" presetSubtype="2" fill="hold" nodeType="withEffect">
                                  <p:stCondLst>
                                    <p:cond delay="0"/>
                                  </p:stCondLst>
                                  <p:childTnLst>
                                    <p:animClr clrSpc="rgb" dir="cw">
                                      <p:cBhvr override="childStyle">
                                        <p:cTn id="32"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par>
                                <p:cTn id="39" presetID="2" presetClass="exit" presetSubtype="2" fill="hold" nodeType="withEffect">
                                  <p:stCondLst>
                                    <p:cond delay="0"/>
                                  </p:stCondLst>
                                  <p:childTnLst>
                                    <p:anim calcmode="lin" valueType="num">
                                      <p:cBhvr additive="base">
                                        <p:cTn id="40" dur="500"/>
                                        <p:tgtEl>
                                          <p:spTgt spid="7"/>
                                        </p:tgtEl>
                                        <p:attrNameLst>
                                          <p:attrName>ppt_x</p:attrName>
                                        </p:attrNameLst>
                                      </p:cBhvr>
                                      <p:tavLst>
                                        <p:tav tm="0">
                                          <p:val>
                                            <p:strVal val="ppt_x"/>
                                          </p:val>
                                        </p:tav>
                                        <p:tav tm="100000">
                                          <p:val>
                                            <p:strVal val="1+ppt_w/2"/>
                                          </p:val>
                                        </p:tav>
                                      </p:tavLst>
                                    </p:anim>
                                    <p:anim calcmode="lin" valueType="num">
                                      <p:cBhvr additive="base">
                                        <p:cTn id="41" dur="500"/>
                                        <p:tgtEl>
                                          <p:spTgt spid="7"/>
                                        </p:tgtEl>
                                        <p:attrNameLst>
                                          <p:attrName>ppt_y</p:attrName>
                                        </p:attrNameLst>
                                      </p:cBhvr>
                                      <p:tavLst>
                                        <p:tav tm="0">
                                          <p:val>
                                            <p:strVal val="ppt_y"/>
                                          </p:val>
                                        </p:tav>
                                        <p:tav tm="100000">
                                          <p:val>
                                            <p:strVal val="ppt_y"/>
                                          </p:val>
                                        </p:tav>
                                      </p:tavLst>
                                    </p:anim>
                                    <p:set>
                                      <p:cBhvr>
                                        <p:cTn id="42" dur="1" fill="hold">
                                          <p:stCondLst>
                                            <p:cond delay="499"/>
                                          </p:stCondLst>
                                        </p:cTn>
                                        <p:tgtEl>
                                          <p:spTgt spid="7"/>
                                        </p:tgtEl>
                                        <p:attrNameLst>
                                          <p:attrName>style.visibility</p:attrName>
                                        </p:attrNameLst>
                                      </p:cBhvr>
                                      <p:to>
                                        <p:strVal val="hidden"/>
                                      </p:to>
                                    </p:set>
                                  </p:childTnLst>
                                </p:cTn>
                              </p:par>
                              <p:par>
                                <p:cTn id="43" presetID="3" presetClass="emph" presetSubtype="2" fill="hold" nodeType="withEffect">
                                  <p:stCondLst>
                                    <p:cond delay="0"/>
                                  </p:stCondLst>
                                  <p:childTnLst>
                                    <p:animClr clrSpc="rgb" dir="cw">
                                      <p:cBhvr override="childStyle">
                                        <p:cTn id="44"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1+#ppt_w/2"/>
                                          </p:val>
                                        </p:tav>
                                        <p:tav tm="100000">
                                          <p:val>
                                            <p:strVal val="#ppt_x"/>
                                          </p:val>
                                        </p:tav>
                                      </p:tavLst>
                                    </p:anim>
                                    <p:anim calcmode="lin" valueType="num">
                                      <p:cBhvr additive="base">
                                        <p:cTn id="50" dur="500" fill="hold"/>
                                        <p:tgtEl>
                                          <p:spTgt spid="35"/>
                                        </p:tgtEl>
                                        <p:attrNameLst>
                                          <p:attrName>ppt_y</p:attrName>
                                        </p:attrNameLst>
                                      </p:cBhvr>
                                      <p:tavLst>
                                        <p:tav tm="0">
                                          <p:val>
                                            <p:strVal val="#ppt_y"/>
                                          </p:val>
                                        </p:tav>
                                        <p:tav tm="100000">
                                          <p:val>
                                            <p:strVal val="#ppt_y"/>
                                          </p:val>
                                        </p:tav>
                                      </p:tavLst>
                                    </p:anim>
                                  </p:childTnLst>
                                </p:cTn>
                              </p:par>
                              <p:par>
                                <p:cTn id="51" presetID="2" presetClass="exit" presetSubtype="2" fill="hold" nodeType="withEffect">
                                  <p:stCondLst>
                                    <p:cond delay="0"/>
                                  </p:stCondLst>
                                  <p:childTnLst>
                                    <p:anim calcmode="lin" valueType="num">
                                      <p:cBhvr additive="base">
                                        <p:cTn id="52" dur="500"/>
                                        <p:tgtEl>
                                          <p:spTgt spid="33"/>
                                        </p:tgtEl>
                                        <p:attrNameLst>
                                          <p:attrName>ppt_x</p:attrName>
                                        </p:attrNameLst>
                                      </p:cBhvr>
                                      <p:tavLst>
                                        <p:tav tm="0">
                                          <p:val>
                                            <p:strVal val="ppt_x"/>
                                          </p:val>
                                        </p:tav>
                                        <p:tav tm="100000">
                                          <p:val>
                                            <p:strVal val="1+ppt_w/2"/>
                                          </p:val>
                                        </p:tav>
                                      </p:tavLst>
                                    </p:anim>
                                    <p:anim calcmode="lin" valueType="num">
                                      <p:cBhvr additive="base">
                                        <p:cTn id="53" dur="500"/>
                                        <p:tgtEl>
                                          <p:spTgt spid="33"/>
                                        </p:tgtEl>
                                        <p:attrNameLst>
                                          <p:attrName>ppt_y</p:attrName>
                                        </p:attrNameLst>
                                      </p:cBhvr>
                                      <p:tavLst>
                                        <p:tav tm="0">
                                          <p:val>
                                            <p:strVal val="ppt_y"/>
                                          </p:val>
                                        </p:tav>
                                        <p:tav tm="100000">
                                          <p:val>
                                            <p:strVal val="ppt_y"/>
                                          </p:val>
                                        </p:tav>
                                      </p:tavLst>
                                    </p:anim>
                                    <p:set>
                                      <p:cBhvr>
                                        <p:cTn id="54" dur="1" fill="hold">
                                          <p:stCondLst>
                                            <p:cond delay="499"/>
                                          </p:stCondLst>
                                        </p:cTn>
                                        <p:tgtEl>
                                          <p:spTgt spid="33"/>
                                        </p:tgtEl>
                                        <p:attrNameLst>
                                          <p:attrName>style.visibility</p:attrName>
                                        </p:attrNameLst>
                                      </p:cBhvr>
                                      <p:to>
                                        <p:strVal val="hidden"/>
                                      </p:to>
                                    </p:set>
                                  </p:childTnLst>
                                </p:cTn>
                              </p:par>
                              <p:par>
                                <p:cTn id="55" presetID="3" presetClass="emph" presetSubtype="2" fill="hold" nodeType="withEffect">
                                  <p:stCondLst>
                                    <p:cond delay="0"/>
                                  </p:stCondLst>
                                  <p:childTnLst>
                                    <p:animClr clrSpc="rgb" dir="cw">
                                      <p:cBhvr override="childStyle">
                                        <p:cTn id="56"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1+#ppt_w/2"/>
                                          </p:val>
                                        </p:tav>
                                        <p:tav tm="100000">
                                          <p:val>
                                            <p:strVal val="#ppt_x"/>
                                          </p:val>
                                        </p:tav>
                                      </p:tavLst>
                                    </p:anim>
                                    <p:anim calcmode="lin" valueType="num">
                                      <p:cBhvr additive="base">
                                        <p:cTn id="62" dur="500" fill="hold"/>
                                        <p:tgtEl>
                                          <p:spTgt spid="5"/>
                                        </p:tgtEl>
                                        <p:attrNameLst>
                                          <p:attrName>ppt_y</p:attrName>
                                        </p:attrNameLst>
                                      </p:cBhvr>
                                      <p:tavLst>
                                        <p:tav tm="0">
                                          <p:val>
                                            <p:strVal val="#ppt_y"/>
                                          </p:val>
                                        </p:tav>
                                        <p:tav tm="100000">
                                          <p:val>
                                            <p:strVal val="#ppt_y"/>
                                          </p:val>
                                        </p:tav>
                                      </p:tavLst>
                                    </p:anim>
                                  </p:childTnLst>
                                </p:cTn>
                              </p:par>
                              <p:par>
                                <p:cTn id="63" presetID="2" presetClass="exit" presetSubtype="2" fill="hold" nodeType="withEffect">
                                  <p:stCondLst>
                                    <p:cond delay="0"/>
                                  </p:stCondLst>
                                  <p:childTnLst>
                                    <p:anim calcmode="lin" valueType="num">
                                      <p:cBhvr additive="base">
                                        <p:cTn id="64" dur="500"/>
                                        <p:tgtEl>
                                          <p:spTgt spid="35"/>
                                        </p:tgtEl>
                                        <p:attrNameLst>
                                          <p:attrName>ppt_x</p:attrName>
                                        </p:attrNameLst>
                                      </p:cBhvr>
                                      <p:tavLst>
                                        <p:tav tm="0">
                                          <p:val>
                                            <p:strVal val="ppt_x"/>
                                          </p:val>
                                        </p:tav>
                                        <p:tav tm="100000">
                                          <p:val>
                                            <p:strVal val="1+ppt_w/2"/>
                                          </p:val>
                                        </p:tav>
                                      </p:tavLst>
                                    </p:anim>
                                    <p:anim calcmode="lin" valueType="num">
                                      <p:cBhvr additive="base">
                                        <p:cTn id="65" dur="500"/>
                                        <p:tgtEl>
                                          <p:spTgt spid="35"/>
                                        </p:tgtEl>
                                        <p:attrNameLst>
                                          <p:attrName>ppt_y</p:attrName>
                                        </p:attrNameLst>
                                      </p:cBhvr>
                                      <p:tavLst>
                                        <p:tav tm="0">
                                          <p:val>
                                            <p:strVal val="ppt_y"/>
                                          </p:val>
                                        </p:tav>
                                        <p:tav tm="100000">
                                          <p:val>
                                            <p:strVal val="ppt_y"/>
                                          </p:val>
                                        </p:tav>
                                      </p:tavLst>
                                    </p:anim>
                                    <p:set>
                                      <p:cBhvr>
                                        <p:cTn id="66" dur="1" fill="hold">
                                          <p:stCondLst>
                                            <p:cond delay="499"/>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1+#ppt_w/2"/>
                                          </p:val>
                                        </p:tav>
                                        <p:tav tm="100000">
                                          <p:val>
                                            <p:strVal val="#ppt_x"/>
                                          </p:val>
                                        </p:tav>
                                      </p:tavLst>
                                    </p:anim>
                                    <p:anim calcmode="lin" valueType="num">
                                      <p:cBhvr additive="base">
                                        <p:cTn id="72" dur="500" fill="hold"/>
                                        <p:tgtEl>
                                          <p:spTgt spid="36"/>
                                        </p:tgtEl>
                                        <p:attrNameLst>
                                          <p:attrName>ppt_y</p:attrName>
                                        </p:attrNameLst>
                                      </p:cBhvr>
                                      <p:tavLst>
                                        <p:tav tm="0">
                                          <p:val>
                                            <p:strVal val="#ppt_y"/>
                                          </p:val>
                                        </p:tav>
                                        <p:tav tm="100000">
                                          <p:val>
                                            <p:strVal val="#ppt_y"/>
                                          </p:val>
                                        </p:tav>
                                      </p:tavLst>
                                    </p:anim>
                                  </p:childTnLst>
                                </p:cTn>
                              </p:par>
                              <p:par>
                                <p:cTn id="73" presetID="2" presetClass="exit" presetSubtype="2" fill="hold" nodeType="withEffect">
                                  <p:stCondLst>
                                    <p:cond delay="0"/>
                                  </p:stCondLst>
                                  <p:childTnLst>
                                    <p:anim calcmode="lin" valueType="num">
                                      <p:cBhvr additive="base">
                                        <p:cTn id="74" dur="500"/>
                                        <p:tgtEl>
                                          <p:spTgt spid="5"/>
                                        </p:tgtEl>
                                        <p:attrNameLst>
                                          <p:attrName>ppt_x</p:attrName>
                                        </p:attrNameLst>
                                      </p:cBhvr>
                                      <p:tavLst>
                                        <p:tav tm="0">
                                          <p:val>
                                            <p:strVal val="ppt_x"/>
                                          </p:val>
                                        </p:tav>
                                        <p:tav tm="100000">
                                          <p:val>
                                            <p:strVal val="1+ppt_w/2"/>
                                          </p:val>
                                        </p:tav>
                                      </p:tavLst>
                                    </p:anim>
                                    <p:anim calcmode="lin" valueType="num">
                                      <p:cBhvr additive="base">
                                        <p:cTn id="75" dur="500"/>
                                        <p:tgtEl>
                                          <p:spTgt spid="5"/>
                                        </p:tgtEl>
                                        <p:attrNameLst>
                                          <p:attrName>ppt_y</p:attrName>
                                        </p:attrNameLst>
                                      </p:cBhvr>
                                      <p:tavLst>
                                        <p:tav tm="0">
                                          <p:val>
                                            <p:strVal val="ppt_y"/>
                                          </p:val>
                                        </p:tav>
                                        <p:tav tm="100000">
                                          <p:val>
                                            <p:strVal val="ppt_y"/>
                                          </p:val>
                                        </p:tav>
                                      </p:tavLst>
                                    </p:anim>
                                    <p:set>
                                      <p:cBhvr>
                                        <p:cTn id="76" dur="1" fill="hold">
                                          <p:stCondLst>
                                            <p:cond delay="499"/>
                                          </p:stCondLst>
                                        </p:cTn>
                                        <p:tgtEl>
                                          <p:spTgt spid="5"/>
                                        </p:tgtEl>
                                        <p:attrNameLst>
                                          <p:attrName>style.visibility</p:attrName>
                                        </p:attrNameLst>
                                      </p:cBhvr>
                                      <p:to>
                                        <p:strVal val="hidden"/>
                                      </p:to>
                                    </p:set>
                                  </p:childTnLst>
                                </p:cTn>
                              </p:par>
                              <p:par>
                                <p:cTn id="77" presetID="3" presetClass="emph" presetSubtype="2" fill="hold" nodeType="withEffect">
                                  <p:stCondLst>
                                    <p:cond delay="0"/>
                                  </p:stCondLst>
                                  <p:childTnLst>
                                    <p:animClr clrSpc="rgb" dir="cw">
                                      <p:cBhvr override="childStyle">
                                        <p:cTn id="78" dur="1000" fill="hold"/>
                                        <p:tgtEl>
                                          <p:spTgt spid="3">
                                            <p:txEl>
                                              <p:pRg st="4" end="4"/>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4" end="4"/>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07099" y="4815275"/>
            <a:ext cx="2149810" cy="1774901"/>
            <a:chOff x="3535255" y="1818731"/>
            <a:chExt cx="5116583" cy="4224294"/>
          </a:xfrm>
        </p:grpSpPr>
        <p:grpSp>
          <p:nvGrpSpPr>
            <p:cNvPr id="89" name="Group 88"/>
            <p:cNvGrpSpPr/>
            <p:nvPr/>
          </p:nvGrpSpPr>
          <p:grpSpPr>
            <a:xfrm>
              <a:off x="4368855" y="1818731"/>
              <a:ext cx="1319867" cy="1018047"/>
              <a:chOff x="3808412" y="619583"/>
              <a:chExt cx="1749425" cy="1349375"/>
            </a:xfrm>
            <a:solidFill>
              <a:schemeClr val="accent6">
                <a:lumMod val="75000"/>
              </a:schemeClr>
            </a:solidFill>
          </p:grpSpPr>
          <p:sp>
            <p:nvSpPr>
              <p:cNvPr id="10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13"/>
              <p:cNvSpPr>
                <a:spLocks noChangeArrowheads="1"/>
              </p:cNvSpPr>
              <p:nvPr/>
            </p:nvSpPr>
            <p:spPr bwMode="auto">
              <a:xfrm>
                <a:off x="3808412" y="1181558"/>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0" name="Rectangle 14"/>
              <p:cNvSpPr>
                <a:spLocks noChangeArrowheads="1"/>
              </p:cNvSpPr>
              <p:nvPr/>
            </p:nvSpPr>
            <p:spPr bwMode="auto">
              <a:xfrm>
                <a:off x="3808412" y="1464133"/>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a:off x="6493576" y="5024978"/>
              <a:ext cx="1318670" cy="1018047"/>
              <a:chOff x="6624637" y="4869320"/>
              <a:chExt cx="1747838" cy="1349376"/>
            </a:xfrm>
          </p:grpSpPr>
          <p:sp>
            <p:nvSpPr>
              <p:cNvPr id="10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Rectangle 17"/>
              <p:cNvSpPr>
                <a:spLocks noChangeArrowheads="1"/>
              </p:cNvSpPr>
              <p:nvPr/>
            </p:nvSpPr>
            <p:spPr bwMode="auto">
              <a:xfrm>
                <a:off x="6624637" y="5432883"/>
                <a:ext cx="1747838" cy="223838"/>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6" name="Rectangle 18"/>
              <p:cNvSpPr>
                <a:spLocks noChangeArrowheads="1"/>
              </p:cNvSpPr>
              <p:nvPr/>
            </p:nvSpPr>
            <p:spPr bwMode="auto">
              <a:xfrm>
                <a:off x="6624637" y="5715458"/>
                <a:ext cx="1747838" cy="220663"/>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1" name="Group 90"/>
            <p:cNvGrpSpPr/>
            <p:nvPr/>
          </p:nvGrpSpPr>
          <p:grpSpPr>
            <a:xfrm>
              <a:off x="5722259" y="2137321"/>
              <a:ext cx="687481" cy="341345"/>
              <a:chOff x="5651823" y="1798006"/>
              <a:chExt cx="819505" cy="406897"/>
            </a:xfrm>
            <a:solidFill>
              <a:schemeClr val="accent6">
                <a:lumMod val="75000"/>
              </a:schemeClr>
            </a:solidFill>
          </p:grpSpPr>
          <p:sp>
            <p:nvSpPr>
              <p:cNvPr id="10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2" name="Group 91"/>
            <p:cNvGrpSpPr/>
            <p:nvPr/>
          </p:nvGrpSpPr>
          <p:grpSpPr>
            <a:xfrm>
              <a:off x="6443275" y="2273858"/>
              <a:ext cx="2208563" cy="2819389"/>
              <a:chOff x="6511304" y="1960765"/>
              <a:chExt cx="2632696" cy="3360826"/>
            </a:xfrm>
          </p:grpSpPr>
          <p:sp>
            <p:nvSpPr>
              <p:cNvPr id="9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3" name="Group 92"/>
            <p:cNvGrpSpPr/>
            <p:nvPr/>
          </p:nvGrpSpPr>
          <p:grpSpPr>
            <a:xfrm>
              <a:off x="3535255" y="2770904"/>
              <a:ext cx="2934370" cy="2942753"/>
              <a:chOff x="3044826" y="2553263"/>
              <a:chExt cx="3497887" cy="3507881"/>
            </a:xfrm>
          </p:grpSpPr>
          <p:sp>
            <p:nvSpPr>
              <p:cNvPr id="9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12" name="Explosion 1 111"/>
          <p:cNvSpPr/>
          <p:nvPr/>
        </p:nvSpPr>
        <p:spPr bwMode="auto">
          <a:xfrm>
            <a:off x="938217" y="6141805"/>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p:cNvSpPr>
            <a:spLocks noGrp="1"/>
          </p:cNvSpPr>
          <p:nvPr>
            <p:ph sz="quarter" idx="16"/>
          </p:nvPr>
        </p:nvSpPr>
        <p:spPr>
          <a:xfrm>
            <a:off x="381718" y="1940118"/>
            <a:ext cx="3090786" cy="1866448"/>
          </a:xfrm>
        </p:spPr>
        <p:txBody>
          <a:bodyPr>
            <a:noAutofit/>
          </a:bodyPr>
          <a:lstStyle/>
          <a:p>
            <a:r>
              <a:rPr lang="en-US" sz="2000" dirty="0">
                <a:solidFill>
                  <a:schemeClr val="bg1">
                    <a:lumMod val="95000"/>
                  </a:schemeClr>
                </a:solidFill>
              </a:rPr>
              <a:t>Cross Platform Agents</a:t>
            </a:r>
          </a:p>
          <a:p>
            <a:r>
              <a:rPr lang="en-US" sz="2000" dirty="0">
                <a:solidFill>
                  <a:schemeClr val="bg1">
                    <a:lumMod val="95000"/>
                  </a:schemeClr>
                </a:solidFill>
              </a:rPr>
              <a:t>Real Time Status</a:t>
            </a:r>
          </a:p>
          <a:p>
            <a:r>
              <a:rPr lang="en-US" sz="2000" dirty="0">
                <a:solidFill>
                  <a:schemeClr val="bg1">
                    <a:lumMod val="95000"/>
                  </a:schemeClr>
                </a:solidFill>
              </a:rPr>
              <a:t>Agent Routing</a:t>
            </a:r>
          </a:p>
          <a:p>
            <a:r>
              <a:rPr lang="en-US" sz="2000" dirty="0">
                <a:solidFill>
                  <a:schemeClr val="bg1">
                    <a:lumMod val="95000"/>
                  </a:schemeClr>
                </a:solidFill>
              </a:rPr>
              <a:t>Improved CI</a:t>
            </a:r>
          </a:p>
          <a:p>
            <a:r>
              <a:rPr lang="en-US" sz="2000" dirty="0">
                <a:solidFill>
                  <a:schemeClr val="bg1">
                    <a:lumMod val="95000"/>
                  </a:schemeClr>
                </a:solidFill>
              </a:rPr>
              <a:t>Automated Testing</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sp>
        <p:nvSpPr>
          <p:cNvPr id="2" name="Text Placeholder 1"/>
          <p:cNvSpPr>
            <a:spLocks noGrp="1"/>
          </p:cNvSpPr>
          <p:nvPr>
            <p:ph type="body" idx="15"/>
          </p:nvPr>
        </p:nvSpPr>
        <p:spPr/>
        <p:txBody>
          <a:bodyPr/>
          <a:lstStyle/>
          <a:p>
            <a:r>
              <a:rPr lang="en-US" dirty="0"/>
              <a:t>Team Build 2015:</a:t>
            </a:r>
          </a:p>
          <a:p>
            <a:r>
              <a:rPr lang="en-US" dirty="0"/>
              <a:t>Execute</a:t>
            </a:r>
          </a:p>
        </p:txBody>
      </p:sp>
      <p:pic>
        <p:nvPicPr>
          <p:cNvPr id="7" name="Picture 6"/>
          <p:cNvPicPr>
            <a:picLocks noChangeAspect="1"/>
          </p:cNvPicPr>
          <p:nvPr/>
        </p:nvPicPr>
        <p:blipFill>
          <a:blip r:embed="rId3"/>
          <a:stretch>
            <a:fillRect/>
          </a:stretch>
        </p:blipFill>
        <p:spPr>
          <a:xfrm>
            <a:off x="3961956" y="1140479"/>
            <a:ext cx="8083806" cy="4895638"/>
          </a:xfrm>
          <a:prstGeom prst="rect">
            <a:avLst/>
          </a:prstGeom>
          <a:ln>
            <a:noFill/>
          </a:ln>
          <a:effectLst>
            <a:outerShdw blurRad="292100" dist="139700" dir="2700000" algn="tl" rotWithShape="0">
              <a:srgbClr val="333333">
                <a:alpha val="65000"/>
              </a:srgbClr>
            </a:outerShdw>
          </a:effectLst>
        </p:spPr>
      </p:pic>
      <p:pic>
        <p:nvPicPr>
          <p:cNvPr id="1030" name="Picture 62" descr="Real-time views from your web brow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5762" y="960649"/>
            <a:ext cx="8892350" cy="5792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670" y="1740851"/>
            <a:ext cx="8767175" cy="3694894"/>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r="13149"/>
          <a:stretch/>
        </p:blipFill>
        <p:spPr>
          <a:xfrm>
            <a:off x="3084296" y="1280957"/>
            <a:ext cx="9175751" cy="4614681"/>
          </a:xfrm>
          <a:prstGeom prst="rect">
            <a:avLst/>
          </a:prstGeom>
          <a:ln>
            <a:noFill/>
          </a:ln>
          <a:effectLst>
            <a:outerShdw blurRad="292100" dist="139700" dir="2700000" algn="tl" rotWithShape="0">
              <a:srgbClr val="333333">
                <a:alpha val="65000"/>
              </a:srgbClr>
            </a:outerShdw>
          </a:effectLst>
        </p:spPr>
      </p:pic>
      <p:pic>
        <p:nvPicPr>
          <p:cNvPr id="3074" name="Picture 2" descr="https://i-msdn.sec.s-msft.com/Library/vs/alm/Build/_img/overview/ci-build-trigger-with-multiple-branch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5707" y="299428"/>
            <a:ext cx="7885325" cy="64164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8"/>
          <a:stretch>
            <a:fillRect/>
          </a:stretch>
        </p:blipFill>
        <p:spPr>
          <a:xfrm>
            <a:off x="4377105" y="312828"/>
            <a:ext cx="7642527" cy="6439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3221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3" presetClass="emph" presetSubtype="2" fill="hold" nodeType="withEffect">
                                  <p:stCondLst>
                                    <p:cond delay="0"/>
                                  </p:stCondLst>
                                  <p:childTnLst>
                                    <p:animClr clrSpc="rgb" dir="cw">
                                      <p:cBhvr override="childStyle">
                                        <p:cTn id="10"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500" fill="hold"/>
                                        <p:tgtEl>
                                          <p:spTgt spid="1030"/>
                                        </p:tgtEl>
                                        <p:attrNameLst>
                                          <p:attrName>ppt_x</p:attrName>
                                        </p:attrNameLst>
                                      </p:cBhvr>
                                      <p:tavLst>
                                        <p:tav tm="0">
                                          <p:val>
                                            <p:strVal val="1+#ppt_w/2"/>
                                          </p:val>
                                        </p:tav>
                                        <p:tav tm="100000">
                                          <p:val>
                                            <p:strVal val="#ppt_x"/>
                                          </p:val>
                                        </p:tav>
                                      </p:tavLst>
                                    </p:anim>
                                    <p:anim calcmode="lin" valueType="num">
                                      <p:cBhvr additive="base">
                                        <p:cTn id="16" dur="500" fill="hold"/>
                                        <p:tgtEl>
                                          <p:spTgt spid="1030"/>
                                        </p:tgtEl>
                                        <p:attrNameLst>
                                          <p:attrName>ppt_y</p:attrName>
                                        </p:attrNameLst>
                                      </p:cBhvr>
                                      <p:tavLst>
                                        <p:tav tm="0">
                                          <p:val>
                                            <p:strVal val="#ppt_y"/>
                                          </p:val>
                                        </p:tav>
                                        <p:tav tm="100000">
                                          <p:val>
                                            <p:strVal val="#ppt_y"/>
                                          </p:val>
                                        </p:tav>
                                      </p:tavLst>
                                    </p:anim>
                                  </p:childTnLst>
                                </p:cTn>
                              </p:par>
                              <p:par>
                                <p:cTn id="17" presetID="2" presetClass="exit" presetSubtype="2" fill="hold" nodeType="with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1+ppt_w/2"/>
                                          </p:val>
                                        </p:tav>
                                      </p:tavLst>
                                    </p:anim>
                                    <p:anim calcmode="lin" valueType="num">
                                      <p:cBhvr additive="base">
                                        <p:cTn id="19" dur="500"/>
                                        <p:tgtEl>
                                          <p:spTgt spid="7"/>
                                        </p:tgtEl>
                                        <p:attrNameLst>
                                          <p:attrName>ppt_y</p:attrName>
                                        </p:attrNameLst>
                                      </p:cBhvr>
                                      <p:tavLst>
                                        <p:tav tm="0">
                                          <p:val>
                                            <p:strVal val="ppt_y"/>
                                          </p:val>
                                        </p:tav>
                                        <p:tav tm="100000">
                                          <p:val>
                                            <p:strVal val="ppt_y"/>
                                          </p:val>
                                        </p:tav>
                                      </p:tavLst>
                                    </p:anim>
                                    <p:set>
                                      <p:cBhvr>
                                        <p:cTn id="20" dur="1" fill="hold">
                                          <p:stCondLst>
                                            <p:cond delay="499"/>
                                          </p:stCondLst>
                                        </p:cTn>
                                        <p:tgtEl>
                                          <p:spTgt spid="7"/>
                                        </p:tgtEl>
                                        <p:attrNameLst>
                                          <p:attrName>style.visibility</p:attrName>
                                        </p:attrNameLst>
                                      </p:cBhvr>
                                      <p:to>
                                        <p:strVal val="hidden"/>
                                      </p:to>
                                    </p:set>
                                  </p:childTnLst>
                                </p:cTn>
                              </p:par>
                              <p:par>
                                <p:cTn id="21" presetID="3" presetClass="emph" presetSubtype="2" fill="hold" nodeType="withEffect">
                                  <p:stCondLst>
                                    <p:cond delay="0"/>
                                  </p:stCondLst>
                                  <p:childTnLst>
                                    <p:animClr clrSpc="rgb" dir="cw">
                                      <p:cBhvr override="childStyle">
                                        <p:cTn id="22"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E7A939"/>
                                      </p:to>
                                    </p:animClr>
                                  </p:sub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par>
                                <p:cTn id="29" presetID="2" presetClass="exit" presetSubtype="2" fill="hold" nodeType="withEffect">
                                  <p:stCondLst>
                                    <p:cond delay="0"/>
                                  </p:stCondLst>
                                  <p:childTnLst>
                                    <p:anim calcmode="lin" valueType="num">
                                      <p:cBhvr additive="base">
                                        <p:cTn id="30" dur="500"/>
                                        <p:tgtEl>
                                          <p:spTgt spid="1030"/>
                                        </p:tgtEl>
                                        <p:attrNameLst>
                                          <p:attrName>ppt_x</p:attrName>
                                        </p:attrNameLst>
                                      </p:cBhvr>
                                      <p:tavLst>
                                        <p:tav tm="0">
                                          <p:val>
                                            <p:strVal val="ppt_x"/>
                                          </p:val>
                                        </p:tav>
                                        <p:tav tm="100000">
                                          <p:val>
                                            <p:strVal val="1+ppt_w/2"/>
                                          </p:val>
                                        </p:tav>
                                      </p:tavLst>
                                    </p:anim>
                                    <p:anim calcmode="lin" valueType="num">
                                      <p:cBhvr additive="base">
                                        <p:cTn id="31" dur="500"/>
                                        <p:tgtEl>
                                          <p:spTgt spid="1030"/>
                                        </p:tgtEl>
                                        <p:attrNameLst>
                                          <p:attrName>ppt_y</p:attrName>
                                        </p:attrNameLst>
                                      </p:cBhvr>
                                      <p:tavLst>
                                        <p:tav tm="0">
                                          <p:val>
                                            <p:strVal val="ppt_y"/>
                                          </p:val>
                                        </p:tav>
                                        <p:tav tm="100000">
                                          <p:val>
                                            <p:strVal val="ppt_y"/>
                                          </p:val>
                                        </p:tav>
                                      </p:tavLst>
                                    </p:anim>
                                    <p:set>
                                      <p:cBhvr>
                                        <p:cTn id="32" dur="1" fill="hold">
                                          <p:stCondLst>
                                            <p:cond delay="499"/>
                                          </p:stCondLst>
                                        </p:cTn>
                                        <p:tgtEl>
                                          <p:spTgt spid="1030"/>
                                        </p:tgtEl>
                                        <p:attrNameLst>
                                          <p:attrName>style.visibility</p:attrName>
                                        </p:attrNameLst>
                                      </p:cBhvr>
                                      <p:to>
                                        <p:strVal val="hidden"/>
                                      </p:to>
                                    </p:set>
                                  </p:childTnLst>
                                </p:cTn>
                              </p:par>
                              <p:par>
                                <p:cTn id="33" presetID="3" presetClass="emph" presetSubtype="1" nodeType="withEffect">
                                  <p:stCondLst>
                                    <p:cond delay="0"/>
                                  </p:stCondLst>
                                  <p:childTnLst>
                                    <p:set>
                                      <p:cBhvr override="childStyle">
                                        <p:cTn id="34" dur="indefinite"/>
                                        <p:tgtEl>
                                          <p:spTgt spid="3">
                                            <p:txEl>
                                              <p:pRg st="1" end="1"/>
                                            </p:txEl>
                                          </p:spTgt>
                                        </p:tgtEl>
                                        <p:attrNameLst>
                                          <p:attrName>style.color</p:attrName>
                                        </p:attrNameLst>
                                      </p:cBhvr>
                                      <p:to>
                                        <p:clrVal>
                                          <a:srgbClr val="E7A939"/>
                                        </p:clrVal>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1+#ppt_w/2"/>
                                          </p:val>
                                        </p:tav>
                                        <p:tav tm="100000">
                                          <p:val>
                                            <p:strVal val="#ppt_x"/>
                                          </p:val>
                                        </p:tav>
                                      </p:tavLst>
                                    </p:anim>
                                    <p:anim calcmode="lin" valueType="num">
                                      <p:cBhvr additive="base">
                                        <p:cTn id="40" dur="500" fill="hold"/>
                                        <p:tgtEl>
                                          <p:spTgt spid="34"/>
                                        </p:tgtEl>
                                        <p:attrNameLst>
                                          <p:attrName>ppt_y</p:attrName>
                                        </p:attrNameLst>
                                      </p:cBhvr>
                                      <p:tavLst>
                                        <p:tav tm="0">
                                          <p:val>
                                            <p:strVal val="#ppt_y"/>
                                          </p:val>
                                        </p:tav>
                                        <p:tav tm="100000">
                                          <p:val>
                                            <p:strVal val="#ppt_y"/>
                                          </p:val>
                                        </p:tav>
                                      </p:tavLst>
                                    </p:anim>
                                  </p:childTnLst>
                                </p:cTn>
                              </p:par>
                              <p:par>
                                <p:cTn id="41" presetID="2" presetClass="exit" presetSubtype="2" fill="hold" nodeType="withEffect">
                                  <p:stCondLst>
                                    <p:cond delay="0"/>
                                  </p:stCondLst>
                                  <p:childTnLst>
                                    <p:anim calcmode="lin" valueType="num">
                                      <p:cBhvr additive="base">
                                        <p:cTn id="42" dur="500"/>
                                        <p:tgtEl>
                                          <p:spTgt spid="40"/>
                                        </p:tgtEl>
                                        <p:attrNameLst>
                                          <p:attrName>ppt_x</p:attrName>
                                        </p:attrNameLst>
                                      </p:cBhvr>
                                      <p:tavLst>
                                        <p:tav tm="0">
                                          <p:val>
                                            <p:strVal val="ppt_x"/>
                                          </p:val>
                                        </p:tav>
                                        <p:tav tm="100000">
                                          <p:val>
                                            <p:strVal val="1+ppt_w/2"/>
                                          </p:val>
                                        </p:tav>
                                      </p:tavLst>
                                    </p:anim>
                                    <p:anim calcmode="lin" valueType="num">
                                      <p:cBhvr additive="base">
                                        <p:cTn id="43" dur="500"/>
                                        <p:tgtEl>
                                          <p:spTgt spid="40"/>
                                        </p:tgtEl>
                                        <p:attrNameLst>
                                          <p:attrName>ppt_y</p:attrName>
                                        </p:attrNameLst>
                                      </p:cBhvr>
                                      <p:tavLst>
                                        <p:tav tm="0">
                                          <p:val>
                                            <p:strVal val="ppt_y"/>
                                          </p:val>
                                        </p:tav>
                                        <p:tav tm="100000">
                                          <p:val>
                                            <p:strVal val="ppt_y"/>
                                          </p:val>
                                        </p:tav>
                                      </p:tavLst>
                                    </p:anim>
                                    <p:set>
                                      <p:cBhvr>
                                        <p:cTn id="44" dur="1" fill="hold">
                                          <p:stCondLst>
                                            <p:cond delay="499"/>
                                          </p:stCondLst>
                                        </p:cTn>
                                        <p:tgtEl>
                                          <p:spTgt spid="40"/>
                                        </p:tgtEl>
                                        <p:attrNameLst>
                                          <p:attrName>style.visibility</p:attrName>
                                        </p:attrNameLst>
                                      </p:cBhvr>
                                      <p:to>
                                        <p:strVal val="hidden"/>
                                      </p:to>
                                    </p:set>
                                  </p:childTnLst>
                                </p:cTn>
                              </p:par>
                              <p:par>
                                <p:cTn id="45" presetID="3" presetClass="emph" presetSubtype="2" fill="hold" nodeType="withEffect">
                                  <p:stCondLst>
                                    <p:cond delay="0"/>
                                  </p:stCondLst>
                                  <p:childTnLst>
                                    <p:animClr clrSpc="rgb" dir="cw">
                                      <p:cBhvr override="childStyle">
                                        <p:cTn id="46"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3074"/>
                                        </p:tgtEl>
                                        <p:attrNameLst>
                                          <p:attrName>style.visibility</p:attrName>
                                        </p:attrNameLst>
                                      </p:cBhvr>
                                      <p:to>
                                        <p:strVal val="visible"/>
                                      </p:to>
                                    </p:set>
                                    <p:anim calcmode="lin" valueType="num">
                                      <p:cBhvr additive="base">
                                        <p:cTn id="51" dur="500" fill="hold"/>
                                        <p:tgtEl>
                                          <p:spTgt spid="3074"/>
                                        </p:tgtEl>
                                        <p:attrNameLst>
                                          <p:attrName>ppt_x</p:attrName>
                                        </p:attrNameLst>
                                      </p:cBhvr>
                                      <p:tavLst>
                                        <p:tav tm="0">
                                          <p:val>
                                            <p:strVal val="1+#ppt_w/2"/>
                                          </p:val>
                                        </p:tav>
                                        <p:tav tm="100000">
                                          <p:val>
                                            <p:strVal val="#ppt_x"/>
                                          </p:val>
                                        </p:tav>
                                      </p:tavLst>
                                    </p:anim>
                                    <p:anim calcmode="lin" valueType="num">
                                      <p:cBhvr additive="base">
                                        <p:cTn id="52" dur="500" fill="hold"/>
                                        <p:tgtEl>
                                          <p:spTgt spid="3074"/>
                                        </p:tgtEl>
                                        <p:attrNameLst>
                                          <p:attrName>ppt_y</p:attrName>
                                        </p:attrNameLst>
                                      </p:cBhvr>
                                      <p:tavLst>
                                        <p:tav tm="0">
                                          <p:val>
                                            <p:strVal val="#ppt_y"/>
                                          </p:val>
                                        </p:tav>
                                        <p:tav tm="100000">
                                          <p:val>
                                            <p:strVal val="#ppt_y"/>
                                          </p:val>
                                        </p:tav>
                                      </p:tavLst>
                                    </p:anim>
                                  </p:childTnLst>
                                </p:cTn>
                              </p:par>
                              <p:par>
                                <p:cTn id="53" presetID="2" presetClass="exit" presetSubtype="2" fill="hold" nodeType="withEffect">
                                  <p:stCondLst>
                                    <p:cond delay="0"/>
                                  </p:stCondLst>
                                  <p:childTnLst>
                                    <p:anim calcmode="lin" valueType="num">
                                      <p:cBhvr additive="base">
                                        <p:cTn id="54" dur="500"/>
                                        <p:tgtEl>
                                          <p:spTgt spid="34"/>
                                        </p:tgtEl>
                                        <p:attrNameLst>
                                          <p:attrName>ppt_x</p:attrName>
                                        </p:attrNameLst>
                                      </p:cBhvr>
                                      <p:tavLst>
                                        <p:tav tm="0">
                                          <p:val>
                                            <p:strVal val="ppt_x"/>
                                          </p:val>
                                        </p:tav>
                                        <p:tav tm="100000">
                                          <p:val>
                                            <p:strVal val="1+ppt_w/2"/>
                                          </p:val>
                                        </p:tav>
                                      </p:tavLst>
                                    </p:anim>
                                    <p:anim calcmode="lin" valueType="num">
                                      <p:cBhvr additive="base">
                                        <p:cTn id="55" dur="500"/>
                                        <p:tgtEl>
                                          <p:spTgt spid="34"/>
                                        </p:tgtEl>
                                        <p:attrNameLst>
                                          <p:attrName>ppt_y</p:attrName>
                                        </p:attrNameLst>
                                      </p:cBhvr>
                                      <p:tavLst>
                                        <p:tav tm="0">
                                          <p:val>
                                            <p:strVal val="ppt_y"/>
                                          </p:val>
                                        </p:tav>
                                        <p:tav tm="100000">
                                          <p:val>
                                            <p:strVal val="ppt_y"/>
                                          </p:val>
                                        </p:tav>
                                      </p:tavLst>
                                    </p:anim>
                                    <p:set>
                                      <p:cBhvr>
                                        <p:cTn id="56" dur="1" fill="hold">
                                          <p:stCondLst>
                                            <p:cond delay="499"/>
                                          </p:stCondLst>
                                        </p:cTn>
                                        <p:tgtEl>
                                          <p:spTgt spid="34"/>
                                        </p:tgtEl>
                                        <p:attrNameLst>
                                          <p:attrName>style.visibility</p:attrName>
                                        </p:attrNameLst>
                                      </p:cBhvr>
                                      <p:to>
                                        <p:strVal val="hidden"/>
                                      </p:to>
                                    </p:set>
                                  </p:childTnLst>
                                </p:cTn>
                              </p:par>
                              <p:par>
                                <p:cTn id="57" presetID="3" presetClass="emph" presetSubtype="2" fill="hold" nodeType="withEffect">
                                  <p:stCondLst>
                                    <p:cond delay="0"/>
                                  </p:stCondLst>
                                  <p:childTnLst>
                                    <p:animClr clrSpc="rgb" dir="cw">
                                      <p:cBhvr override="childStyle">
                                        <p:cTn id="58"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chemeClr val="bg1"/>
                                      </p:to>
                                    </p:animClr>
                                  </p:sub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1+#ppt_w/2"/>
                                          </p:val>
                                        </p:tav>
                                        <p:tav tm="100000">
                                          <p:val>
                                            <p:strVal val="#ppt_x"/>
                                          </p:val>
                                        </p:tav>
                                      </p:tavLst>
                                    </p:anim>
                                    <p:anim calcmode="lin" valueType="num">
                                      <p:cBhvr additive="base">
                                        <p:cTn id="64" dur="500" fill="hold"/>
                                        <p:tgtEl>
                                          <p:spTgt spid="4"/>
                                        </p:tgtEl>
                                        <p:attrNameLst>
                                          <p:attrName>ppt_y</p:attrName>
                                        </p:attrNameLst>
                                      </p:cBhvr>
                                      <p:tavLst>
                                        <p:tav tm="0">
                                          <p:val>
                                            <p:strVal val="#ppt_y"/>
                                          </p:val>
                                        </p:tav>
                                        <p:tav tm="100000">
                                          <p:val>
                                            <p:strVal val="#ppt_y"/>
                                          </p:val>
                                        </p:tav>
                                      </p:tavLst>
                                    </p:anim>
                                  </p:childTnLst>
                                </p:cTn>
                              </p:par>
                              <p:par>
                                <p:cTn id="65" presetID="2" presetClass="exit" presetSubtype="2" fill="hold" nodeType="withEffect">
                                  <p:stCondLst>
                                    <p:cond delay="0"/>
                                  </p:stCondLst>
                                  <p:childTnLst>
                                    <p:anim calcmode="lin" valueType="num">
                                      <p:cBhvr additive="base">
                                        <p:cTn id="66" dur="500"/>
                                        <p:tgtEl>
                                          <p:spTgt spid="3074"/>
                                        </p:tgtEl>
                                        <p:attrNameLst>
                                          <p:attrName>ppt_x</p:attrName>
                                        </p:attrNameLst>
                                      </p:cBhvr>
                                      <p:tavLst>
                                        <p:tav tm="0">
                                          <p:val>
                                            <p:strVal val="ppt_x"/>
                                          </p:val>
                                        </p:tav>
                                        <p:tav tm="100000">
                                          <p:val>
                                            <p:strVal val="1+ppt_w/2"/>
                                          </p:val>
                                        </p:tav>
                                      </p:tavLst>
                                    </p:anim>
                                    <p:anim calcmode="lin" valueType="num">
                                      <p:cBhvr additive="base">
                                        <p:cTn id="67" dur="500"/>
                                        <p:tgtEl>
                                          <p:spTgt spid="3074"/>
                                        </p:tgtEl>
                                        <p:attrNameLst>
                                          <p:attrName>ppt_y</p:attrName>
                                        </p:attrNameLst>
                                      </p:cBhvr>
                                      <p:tavLst>
                                        <p:tav tm="0">
                                          <p:val>
                                            <p:strVal val="ppt_y"/>
                                          </p:val>
                                        </p:tav>
                                        <p:tav tm="100000">
                                          <p:val>
                                            <p:strVal val="ppt_y"/>
                                          </p:val>
                                        </p:tav>
                                      </p:tavLst>
                                    </p:anim>
                                    <p:set>
                                      <p:cBhvr>
                                        <p:cTn id="68" dur="1" fill="hold">
                                          <p:stCondLst>
                                            <p:cond delay="499"/>
                                          </p:stCondLst>
                                        </p:cTn>
                                        <p:tgtEl>
                                          <p:spTgt spid="3074"/>
                                        </p:tgtEl>
                                        <p:attrNameLst>
                                          <p:attrName>style.visibility</p:attrName>
                                        </p:attrNameLst>
                                      </p:cBhvr>
                                      <p:to>
                                        <p:strVal val="hidden"/>
                                      </p:to>
                                    </p:set>
                                  </p:childTnLst>
                                </p:cTn>
                              </p:par>
                              <p:par>
                                <p:cTn id="69" presetID="3" presetClass="emph" presetSubtype="2" fill="hold" nodeType="withEffect">
                                  <p:stCondLst>
                                    <p:cond delay="0"/>
                                  </p:stCondLst>
                                  <p:childTnLst>
                                    <p:animClr clrSpc="rgb" dir="cw">
                                      <p:cBhvr override="childStyle">
                                        <p:cTn id="70" dur="1000" fill="hold"/>
                                        <p:tgtEl>
                                          <p:spTgt spid="3">
                                            <p:txEl>
                                              <p:pRg st="4" end="4"/>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4" end="4"/>
                                            </p:txEl>
                                          </p:spTgt>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4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Visual Studio Enterprise">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terms/"/>
    <ds:schemaRef ds:uri="http://schemas.microsoft.com/sharepoint/v3"/>
    <ds:schemaRef ds:uri="http://schemas.microsoft.com/office/infopath/2007/PartnerControls"/>
    <ds:schemaRef ds:uri="http://purl.org/dc/dcmitype/"/>
    <ds:schemaRef ds:uri="http://schemas.openxmlformats.org/package/2006/metadata/core-properties"/>
    <ds:schemaRef ds:uri="f9daf949-4c21-42d7-abd9-58188759ed59"/>
    <ds:schemaRef ds:uri="http://www.w3.org/XML/1998/namespace"/>
    <ds:schemaRef ds:uri="http://purl.org/dc/elements/1.1/"/>
  </ds:schemaRefs>
</ds:datastoreItem>
</file>

<file path=customXml/itemProps3.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4907</TotalTime>
  <Words>2048</Words>
  <Application>Microsoft Office PowerPoint</Application>
  <PresentationFormat>Custom</PresentationFormat>
  <Paragraphs>312</Paragraphs>
  <Slides>17</Slides>
  <Notes>13</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17</vt:i4>
      </vt:variant>
    </vt:vector>
  </HeadingPairs>
  <TitlesOfParts>
    <vt:vector size="39" baseType="lpstr">
      <vt:lpstr>MS PGothic</vt:lpstr>
      <vt:lpstr>MS PGothic</vt:lpstr>
      <vt:lpstr>Arial</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4_MSVID_White_16x9_2012-08-18</vt:lpstr>
      <vt:lpstr>Visual Studio Enterprise</vt:lpstr>
      <vt:lpstr>10 steps to DevOps Part 7: Release management   </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91</cp:revision>
  <dcterms:created xsi:type="dcterms:W3CDTF">2015-07-26T21:41:15Z</dcterms:created>
  <dcterms:modified xsi:type="dcterms:W3CDTF">2016-11-28T15:08:05Z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